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71"/>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Lst>
  <p:sldSz cx="9144000" cy="5143500" type="screen16x9"/>
  <p:notesSz cx="6794500" cy="9931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2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97AF84-5371-44B2-95AD-5FEB31F3865D}">
  <a:tblStyle styleId="{0197AF84-5371-44B2-95AD-5FEB31F3865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BCE"/>
          </a:solidFill>
        </a:fill>
      </a:tcStyle>
    </a:band1H>
    <a:band2H>
      <a:tcTxStyle b="off" i="off"/>
      <a:tcStyle>
        <a:tcBdr/>
      </a:tcStyle>
    </a:band2H>
    <a:band1V>
      <a:tcTxStyle b="off" i="off"/>
      <a:tcStyle>
        <a:tcBdr/>
        <a:fill>
          <a:solidFill>
            <a:srgbClr val="CACBCE"/>
          </a:solidFill>
        </a:fill>
      </a:tcStyle>
    </a:band1V>
    <a:band2V>
      <a:tcTxStyle b="off" i="off"/>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302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024" cy="49704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9477" y="0"/>
            <a:ext cx="2945024" cy="49704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0"/>
              </a:spcBef>
              <a:spcAft>
                <a:spcPts val="0"/>
              </a:spcAft>
              <a:buClr>
                <a:srgbClr val="263857"/>
              </a:buClr>
              <a:buSzPts val="1200"/>
              <a:buFont typeface="Arial"/>
              <a:buChar char="•"/>
              <a:defRPr sz="1200" b="1" i="0" u="none" strike="noStrike" cap="none">
                <a:solidFill>
                  <a:srgbClr val="263857"/>
                </a:solidFill>
                <a:latin typeface="Calibri"/>
                <a:ea typeface="Calibri"/>
                <a:cs typeface="Calibri"/>
                <a:sym typeface="Calibri"/>
              </a:defRPr>
            </a:lvl1pPr>
            <a:lvl2pPr marL="914400" marR="0" lvl="1" indent="-304800" algn="l" rtl="0">
              <a:lnSpc>
                <a:spcPct val="90000"/>
              </a:lnSpc>
              <a:spcBef>
                <a:spcPts val="0"/>
              </a:spcBef>
              <a:spcAft>
                <a:spcPts val="0"/>
              </a:spcAft>
              <a:buClr>
                <a:srgbClr val="263857"/>
              </a:buClr>
              <a:buSzPts val="1200"/>
              <a:buFont typeface="Arial"/>
              <a:buChar char="•"/>
              <a:defRPr sz="1200" b="0" i="0" u="none" strike="noStrike" cap="none">
                <a:solidFill>
                  <a:srgbClr val="263857"/>
                </a:solidFill>
                <a:latin typeface="Calibri"/>
                <a:ea typeface="Calibri"/>
                <a:cs typeface="Calibri"/>
                <a:sym typeface="Calibri"/>
              </a:defRPr>
            </a:lvl2pPr>
            <a:lvl3pPr marL="1371600" marR="0" lvl="2" indent="-304800" algn="l" rtl="0">
              <a:lnSpc>
                <a:spcPct val="90000"/>
              </a:lnSpc>
              <a:spcBef>
                <a:spcPts val="0"/>
              </a:spcBef>
              <a:spcAft>
                <a:spcPts val="0"/>
              </a:spcAft>
              <a:buClr>
                <a:srgbClr val="263857"/>
              </a:buClr>
              <a:buSzPts val="1200"/>
              <a:buFont typeface="Arial"/>
              <a:buChar char="•"/>
              <a:defRPr sz="1200" b="0" i="0" u="none" strike="noStrike" cap="none">
                <a:solidFill>
                  <a:srgbClr val="263857"/>
                </a:solidFill>
                <a:latin typeface="Calibri"/>
                <a:ea typeface="Calibri"/>
                <a:cs typeface="Calibri"/>
                <a:sym typeface="Calibri"/>
              </a:defRPr>
            </a:lvl3pPr>
            <a:lvl4pPr marL="1828800" marR="0" lvl="3" indent="-304800" algn="l" rtl="0">
              <a:lnSpc>
                <a:spcPct val="90000"/>
              </a:lnSpc>
              <a:spcBef>
                <a:spcPts val="0"/>
              </a:spcBef>
              <a:spcAft>
                <a:spcPts val="0"/>
              </a:spcAft>
              <a:buClr>
                <a:srgbClr val="263857"/>
              </a:buClr>
              <a:buSzPts val="1200"/>
              <a:buFont typeface="Arial"/>
              <a:buChar char="•"/>
              <a:defRPr sz="1200" b="0" i="0" u="none" strike="noStrike" cap="none">
                <a:solidFill>
                  <a:srgbClr val="263857"/>
                </a:solidFill>
                <a:latin typeface="Calibri"/>
                <a:ea typeface="Calibri"/>
                <a:cs typeface="Calibri"/>
                <a:sym typeface="Calibri"/>
              </a:defRPr>
            </a:lvl4pPr>
            <a:lvl5pPr marL="2286000" marR="0" lvl="4" indent="-304800" algn="l" rtl="0">
              <a:lnSpc>
                <a:spcPct val="90000"/>
              </a:lnSpc>
              <a:spcBef>
                <a:spcPts val="0"/>
              </a:spcBef>
              <a:spcAft>
                <a:spcPts val="0"/>
              </a:spcAft>
              <a:buClr>
                <a:srgbClr val="263857"/>
              </a:buClr>
              <a:buSzPts val="1200"/>
              <a:buFont typeface="Arial"/>
              <a:buChar char="•"/>
              <a:defRPr sz="1200" b="0" i="0" u="none" strike="noStrike" cap="none">
                <a:solidFill>
                  <a:srgbClr val="263857"/>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4355"/>
            <a:ext cx="2945024" cy="497046"/>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263857"/>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9477" y="9434355"/>
            <a:ext cx="2945024" cy="49704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rgbClr val="263857"/>
                </a:solidFill>
                <a:latin typeface="Calibri"/>
                <a:ea typeface="Calibri"/>
                <a:cs typeface="Calibri"/>
                <a:sym typeface="Calibri"/>
              </a:rPr>
              <a:t>‹N°›</a:t>
            </a:fld>
            <a:endParaRPr sz="1200" b="0" i="0" u="none" strike="noStrike" cap="none">
              <a:solidFill>
                <a:srgbClr val="263857"/>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sldNum" idx="12"/>
          </p:nvPr>
        </p:nvSpPr>
        <p:spPr>
          <a:xfrm>
            <a:off x="3849477" y="9434355"/>
            <a:ext cx="2945024" cy="49704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fr-FR" sz="1200">
                <a:solidFill>
                  <a:schemeClr val="dk1"/>
                </a:solidFill>
                <a:latin typeface="Times New Roman"/>
                <a:ea typeface="Times New Roman"/>
                <a:cs typeface="Times New Roman"/>
                <a:sym typeface="Times New Roman"/>
              </a:rPr>
              <a:t>1</a:t>
            </a:fld>
            <a:endParaRPr sz="1200">
              <a:solidFill>
                <a:schemeClr val="dk1"/>
              </a:solidFill>
              <a:latin typeface="Times New Roman"/>
              <a:ea typeface="Times New Roman"/>
              <a:cs typeface="Times New Roman"/>
              <a:sym typeface="Times New Roman"/>
            </a:endParaRPr>
          </a:p>
        </p:txBody>
      </p:sp>
      <p:sp>
        <p:nvSpPr>
          <p:cNvPr id="56" name="Google Shape;56;p1:notes"/>
          <p:cNvSpPr>
            <a:spLocks noGrp="1" noRot="1" noChangeAspect="1"/>
          </p:cNvSpPr>
          <p:nvPr>
            <p:ph type="sldImg" idx="2"/>
          </p:nvPr>
        </p:nvSpPr>
        <p:spPr>
          <a:xfrm>
            <a:off x="88900" y="744538"/>
            <a:ext cx="6618288" cy="37242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 name="Google Shape;57;p1: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171450" lvl="0" indent="-95250" algn="l" rtl="0">
              <a:lnSpc>
                <a:spcPct val="90000"/>
              </a:lnSpc>
              <a:spcBef>
                <a:spcPts val="0"/>
              </a:spcBef>
              <a:spcAft>
                <a:spcPts val="0"/>
              </a:spcAft>
              <a:buClr>
                <a:srgbClr val="263857"/>
              </a:buClr>
              <a:buSzPts val="12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aee5abebf5_0_127: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1aee5abebf5_0_127: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7:notes"/>
          <p:cNvSpPr txBox="1">
            <a:spLocks noGrp="1"/>
          </p:cNvSpPr>
          <p:nvPr>
            <p:ph type="body" idx="1"/>
          </p:nvPr>
        </p:nvSpPr>
        <p:spPr>
          <a:xfrm>
            <a:off x="372914" y="5357206"/>
            <a:ext cx="6048672" cy="382941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27: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aba62edcc9_0_77: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aba62edcc9_0_77: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1aba62edcc9_0_77: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8:notes"/>
          <p:cNvSpPr txBox="1">
            <a:spLocks noGrp="1"/>
          </p:cNvSpPr>
          <p:nvPr>
            <p:ph type="body" idx="1"/>
          </p:nvPr>
        </p:nvSpPr>
        <p:spPr>
          <a:xfrm>
            <a:off x="372914" y="5357206"/>
            <a:ext cx="6048672" cy="382941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28: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1:notes"/>
          <p:cNvSpPr txBox="1">
            <a:spLocks noGrp="1"/>
          </p:cNvSpPr>
          <p:nvPr>
            <p:ph type="body" idx="1"/>
          </p:nvPr>
        </p:nvSpPr>
        <p:spPr>
          <a:xfrm>
            <a:off x="372914" y="5357206"/>
            <a:ext cx="6048672" cy="382941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31: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aee5abebf5_0_0: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6" name="Google Shape;186;g1aee5abebf5_0_0:notes"/>
          <p:cNvSpPr txBox="1">
            <a:spLocks noGrp="1"/>
          </p:cNvSpPr>
          <p:nvPr>
            <p:ph type="body" idx="1"/>
          </p:nvPr>
        </p:nvSpPr>
        <p:spPr>
          <a:xfrm>
            <a:off x="372914" y="5357206"/>
            <a:ext cx="6048600" cy="382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187" name="Google Shape;187;g1aee5abebf5_0_0:notes"/>
          <p:cNvSpPr txBox="1">
            <a:spLocks noGrp="1"/>
          </p:cNvSpPr>
          <p:nvPr>
            <p:ph type="sldNum" idx="12"/>
          </p:nvPr>
        </p:nvSpPr>
        <p:spPr>
          <a:xfrm>
            <a:off x="3849477" y="9434355"/>
            <a:ext cx="29451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aba62edcc9_0_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aba62edcc9_0_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b89424c239_0_3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b89424c239_0_3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b89424c239_0_3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bcfca1a7cf_0_19: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bcfca1a7cf_0_19: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cfca1a7cf_0_13: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bcfca1a7cf_0_13: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bcfca1a7cf_0_13: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3: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 name="Google Shape;84;p13:notes"/>
          <p:cNvSpPr txBox="1">
            <a:spLocks noGrp="1"/>
          </p:cNvSpPr>
          <p:nvPr>
            <p:ph type="body" idx="1"/>
          </p:nvPr>
        </p:nvSpPr>
        <p:spPr>
          <a:xfrm>
            <a:off x="372914" y="5357206"/>
            <a:ext cx="6048600" cy="382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85" name="Google Shape;85;p13:notes"/>
          <p:cNvSpPr txBox="1">
            <a:spLocks noGrp="1"/>
          </p:cNvSpPr>
          <p:nvPr>
            <p:ph type="sldNum" idx="12"/>
          </p:nvPr>
        </p:nvSpPr>
        <p:spPr>
          <a:xfrm>
            <a:off x="3849477" y="9434355"/>
            <a:ext cx="29451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bcfca1a7cf_0_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bcfca1a7cf_0_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bc94aa34b6_0_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bc94aa34b6_0_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1bc94aa34b6_0_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a5e6b3ea6a_0_3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a5e6b3ea6a_0_3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a5e6b3ea6a_0_3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aba62edcc9_0_14: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aba62edcc9_0_14: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97ca198114_0_279: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197ca198114_0_279: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bcfca1a7cf_0_42: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bcfca1a7cf_0_42: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bcfca1a7cf_0_42: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97ca198114_0_26:notes"/>
          <p:cNvSpPr txBox="1">
            <a:spLocks noGrp="1"/>
          </p:cNvSpPr>
          <p:nvPr>
            <p:ph type="body" idx="1"/>
          </p:nvPr>
        </p:nvSpPr>
        <p:spPr>
          <a:xfrm>
            <a:off x="656356" y="4214727"/>
            <a:ext cx="5250600" cy="3992700"/>
          </a:xfrm>
          <a:prstGeom prst="rect">
            <a:avLst/>
          </a:prstGeom>
          <a:noFill/>
          <a:ln>
            <a:noFill/>
          </a:ln>
        </p:spPr>
        <p:txBody>
          <a:bodyPr spcFirstLastPara="1" wrap="square" lIns="86100" tIns="86100" rIns="86100" bIns="86100" anchor="t" anchorCtr="0">
            <a:noAutofit/>
          </a:bodyPr>
          <a:lstStyle/>
          <a:p>
            <a:pPr marL="0" lvl="0" indent="0" algn="l" rtl="0">
              <a:lnSpc>
                <a:spcPct val="90000"/>
              </a:lnSpc>
              <a:spcBef>
                <a:spcPts val="0"/>
              </a:spcBef>
              <a:spcAft>
                <a:spcPts val="0"/>
              </a:spcAft>
              <a:buClr>
                <a:srgbClr val="263857"/>
              </a:buClr>
              <a:buSzPts val="1100"/>
              <a:buNone/>
            </a:pPr>
            <a:endParaRPr/>
          </a:p>
        </p:txBody>
      </p:sp>
      <p:sp>
        <p:nvSpPr>
          <p:cNvPr id="267" name="Google Shape;267;g197ca198114_0_26:notes"/>
          <p:cNvSpPr>
            <a:spLocks noGrp="1" noRot="1" noChangeAspect="1"/>
          </p:cNvSpPr>
          <p:nvPr>
            <p:ph type="sldImg" idx="2"/>
          </p:nvPr>
        </p:nvSpPr>
        <p:spPr>
          <a:xfrm>
            <a:off x="364642" y="665483"/>
            <a:ext cx="5834100" cy="332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bc94aa34b6_0_7:notes"/>
          <p:cNvSpPr txBox="1">
            <a:spLocks noGrp="1"/>
          </p:cNvSpPr>
          <p:nvPr>
            <p:ph type="body" idx="1"/>
          </p:nvPr>
        </p:nvSpPr>
        <p:spPr>
          <a:xfrm>
            <a:off x="656356" y="4214727"/>
            <a:ext cx="5250600" cy="3992700"/>
          </a:xfrm>
          <a:prstGeom prst="rect">
            <a:avLst/>
          </a:prstGeom>
          <a:noFill/>
          <a:ln>
            <a:noFill/>
          </a:ln>
        </p:spPr>
        <p:txBody>
          <a:bodyPr spcFirstLastPara="1" wrap="square" lIns="86100" tIns="86100" rIns="86100" bIns="86100" anchor="t" anchorCtr="0">
            <a:noAutofit/>
          </a:bodyPr>
          <a:lstStyle/>
          <a:p>
            <a:pPr marL="0" lvl="0" indent="0" algn="l" rtl="0">
              <a:lnSpc>
                <a:spcPct val="90000"/>
              </a:lnSpc>
              <a:spcBef>
                <a:spcPts val="0"/>
              </a:spcBef>
              <a:spcAft>
                <a:spcPts val="0"/>
              </a:spcAft>
              <a:buClr>
                <a:srgbClr val="263857"/>
              </a:buClr>
              <a:buSzPts val="1100"/>
              <a:buNone/>
            </a:pPr>
            <a:endParaRPr/>
          </a:p>
        </p:txBody>
      </p:sp>
      <p:sp>
        <p:nvSpPr>
          <p:cNvPr id="276" name="Google Shape;276;g1bc94aa34b6_0_7:notes"/>
          <p:cNvSpPr>
            <a:spLocks noGrp="1" noRot="1" noChangeAspect="1"/>
          </p:cNvSpPr>
          <p:nvPr>
            <p:ph type="sldImg" idx="2"/>
          </p:nvPr>
        </p:nvSpPr>
        <p:spPr>
          <a:xfrm>
            <a:off x="364642" y="665483"/>
            <a:ext cx="5834100" cy="332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bb17963261_0_25: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1bb17963261_0_25: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bb17963261_0_32: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bb17963261_0_32: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1bb17963261_0_32: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4:notes"/>
          <p:cNvSpPr txBox="1">
            <a:spLocks noGrp="1"/>
          </p:cNvSpPr>
          <p:nvPr>
            <p:ph type="body" idx="1"/>
          </p:nvPr>
        </p:nvSpPr>
        <p:spPr>
          <a:xfrm>
            <a:off x="372914" y="5357206"/>
            <a:ext cx="6048672" cy="382941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4: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aee5abebf5_0_39: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1" name="Google Shape;301;g1aee5abebf5_0_39:notes"/>
          <p:cNvSpPr txBox="1">
            <a:spLocks noGrp="1"/>
          </p:cNvSpPr>
          <p:nvPr>
            <p:ph type="body" idx="1"/>
          </p:nvPr>
        </p:nvSpPr>
        <p:spPr>
          <a:xfrm>
            <a:off x="372914" y="5357206"/>
            <a:ext cx="6048600" cy="382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302" name="Google Shape;302;g1aee5abebf5_0_39:notes"/>
          <p:cNvSpPr txBox="1">
            <a:spLocks noGrp="1"/>
          </p:cNvSpPr>
          <p:nvPr>
            <p:ph type="sldNum" idx="12"/>
          </p:nvPr>
        </p:nvSpPr>
        <p:spPr>
          <a:xfrm>
            <a:off x="3849477" y="9434355"/>
            <a:ext cx="29451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97ca198114_0_36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97ca198114_0_36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7" name="Google Shape;31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2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9fac4fd692_0_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9fac4fd692_0_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19fac4fd692_0_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9fac4fd692_0_7: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9fac4fd692_0_7: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19fac4fd692_0_7: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aee5abebf5_0_7: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aee5abebf5_0_7: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aee5abebf5_0_14: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aee5abebf5_0_14: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1aee5abebf5_0_14: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b89424c239_0_11: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b89424c239_0_11: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1b89424c239_0_11: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aee5abebf5_0_20:notes"/>
          <p:cNvSpPr>
            <a:spLocks noGrp="1" noRot="1" noChangeAspect="1"/>
          </p:cNvSpPr>
          <p:nvPr>
            <p:ph type="sldImg" idx="2"/>
          </p:nvPr>
        </p:nvSpPr>
        <p:spPr>
          <a:xfrm>
            <a:off x="-483106"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1" name="Google Shape;431;g1aee5abebf5_0_20:notes"/>
          <p:cNvSpPr txBox="1">
            <a:spLocks noGrp="1"/>
          </p:cNvSpPr>
          <p:nvPr>
            <p:ph type="body" idx="1"/>
          </p:nvPr>
        </p:nvSpPr>
        <p:spPr>
          <a:xfrm>
            <a:off x="372914" y="5357206"/>
            <a:ext cx="6048600" cy="3829500"/>
          </a:xfrm>
          <a:prstGeom prst="rect">
            <a:avLst/>
          </a:prstGeom>
          <a:noFill/>
          <a:ln>
            <a:noFill/>
          </a:ln>
        </p:spPr>
        <p:txBody>
          <a:bodyPr spcFirstLastPara="1" wrap="square" lIns="89575" tIns="44750" rIns="89575" bIns="44750" anchor="t" anchorCtr="0">
            <a:noAutofit/>
          </a:bodyPr>
          <a:lstStyle/>
          <a:p>
            <a:pPr marL="165100" lvl="0" indent="-88900" algn="l" rtl="0">
              <a:lnSpc>
                <a:spcPct val="90000"/>
              </a:lnSpc>
              <a:spcBef>
                <a:spcPts val="0"/>
              </a:spcBef>
              <a:spcAft>
                <a:spcPts val="0"/>
              </a:spcAft>
              <a:buClr>
                <a:srgbClr val="263857"/>
              </a:buClr>
              <a:buSzPts val="1100"/>
              <a:buNone/>
            </a:pPr>
            <a:endParaRPr/>
          </a:p>
        </p:txBody>
      </p:sp>
      <p:sp>
        <p:nvSpPr>
          <p:cNvPr id="432" name="Google Shape;432;g1aee5abebf5_0_20:notes"/>
          <p:cNvSpPr txBox="1">
            <a:spLocks noGrp="1"/>
          </p:cNvSpPr>
          <p:nvPr>
            <p:ph type="sldNum" idx="12"/>
          </p:nvPr>
        </p:nvSpPr>
        <p:spPr>
          <a:xfrm>
            <a:off x="3849477" y="9434355"/>
            <a:ext cx="2944800" cy="497100"/>
          </a:xfrm>
          <a:prstGeom prst="rect">
            <a:avLst/>
          </a:prstGeom>
          <a:noFill/>
          <a:ln>
            <a:noFill/>
          </a:ln>
        </p:spPr>
        <p:txBody>
          <a:bodyPr spcFirstLastPara="1" wrap="square" lIns="89575" tIns="44750" rIns="89575" bIns="44750" anchor="b" anchorCtr="0">
            <a:noAutofit/>
          </a:bodyPr>
          <a:lstStyle/>
          <a:p>
            <a:pPr marL="0" lvl="0" indent="0" algn="r" rtl="0">
              <a:spcBef>
                <a:spcPts val="0"/>
              </a:spcBef>
              <a:spcAft>
                <a:spcPts val="0"/>
              </a:spcAft>
              <a:buNone/>
            </a:pPr>
            <a:fld id="{00000000-1234-1234-1234-123412341234}" type="slidenum">
              <a:rPr lang="fr-F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97ca198114_0_35:notes"/>
          <p:cNvSpPr>
            <a:spLocks noGrp="1" noRot="1" noChangeAspect="1"/>
          </p:cNvSpPr>
          <p:nvPr>
            <p:ph type="sldImg" idx="2"/>
          </p:nvPr>
        </p:nvSpPr>
        <p:spPr>
          <a:xfrm>
            <a:off x="377472" y="744855"/>
            <a:ext cx="6039600" cy="372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97ca198114_0_35:notes"/>
          <p:cNvSpPr txBox="1">
            <a:spLocks noGrp="1"/>
          </p:cNvSpPr>
          <p:nvPr>
            <p:ph type="body" idx="1"/>
          </p:nvPr>
        </p:nvSpPr>
        <p:spPr>
          <a:xfrm>
            <a:off x="679450" y="4717415"/>
            <a:ext cx="5435700" cy="4469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197ca198114_0_35:notes"/>
          <p:cNvSpPr txBox="1">
            <a:spLocks noGrp="1"/>
          </p:cNvSpPr>
          <p:nvPr>
            <p:ph type="sldNum" idx="12"/>
          </p:nvPr>
        </p:nvSpPr>
        <p:spPr>
          <a:xfrm>
            <a:off x="3848644" y="9433106"/>
            <a:ext cx="2944200" cy="496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97ca198114_0_284: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7" name="Google Shape;97;g197ca198114_0_284:notes"/>
          <p:cNvSpPr txBox="1">
            <a:spLocks noGrp="1"/>
          </p:cNvSpPr>
          <p:nvPr>
            <p:ph type="body" idx="1"/>
          </p:nvPr>
        </p:nvSpPr>
        <p:spPr>
          <a:xfrm>
            <a:off x="372914" y="5357206"/>
            <a:ext cx="6048600" cy="382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98" name="Google Shape;98;g197ca198114_0_284:notes"/>
          <p:cNvSpPr txBox="1">
            <a:spLocks noGrp="1"/>
          </p:cNvSpPr>
          <p:nvPr>
            <p:ph type="sldNum" idx="12"/>
          </p:nvPr>
        </p:nvSpPr>
        <p:spPr>
          <a:xfrm>
            <a:off x="3849477" y="9434355"/>
            <a:ext cx="29451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97ca198114_0_68:notes"/>
          <p:cNvSpPr>
            <a:spLocks noGrp="1" noRot="1" noChangeAspect="1"/>
          </p:cNvSpPr>
          <p:nvPr>
            <p:ph type="sldImg" idx="2"/>
          </p:nvPr>
        </p:nvSpPr>
        <p:spPr>
          <a:xfrm>
            <a:off x="377472" y="744855"/>
            <a:ext cx="6039600" cy="37242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97ca198114_0_68:notes"/>
          <p:cNvSpPr txBox="1">
            <a:spLocks noGrp="1"/>
          </p:cNvSpPr>
          <p:nvPr>
            <p:ph type="body" idx="1"/>
          </p:nvPr>
        </p:nvSpPr>
        <p:spPr>
          <a:xfrm>
            <a:off x="679450" y="4717415"/>
            <a:ext cx="5435700" cy="4469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197ca198114_0_68:notes"/>
          <p:cNvSpPr txBox="1">
            <a:spLocks noGrp="1"/>
          </p:cNvSpPr>
          <p:nvPr>
            <p:ph type="sldNum" idx="12"/>
          </p:nvPr>
        </p:nvSpPr>
        <p:spPr>
          <a:xfrm>
            <a:off x="3848644" y="9433106"/>
            <a:ext cx="2944200" cy="496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aee5abebf5_0_139:notes"/>
          <p:cNvSpPr>
            <a:spLocks noGrp="1" noRot="1" noChangeAspect="1"/>
          </p:cNvSpPr>
          <p:nvPr>
            <p:ph type="sldImg" idx="2"/>
          </p:nvPr>
        </p:nvSpPr>
        <p:spPr>
          <a:xfrm>
            <a:off x="-430558" y="744048"/>
            <a:ext cx="7655400" cy="4365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aee5abebf5_0_139:notes"/>
          <p:cNvSpPr txBox="1">
            <a:spLocks noGrp="1"/>
          </p:cNvSpPr>
          <p:nvPr>
            <p:ph type="body" idx="1"/>
          </p:nvPr>
        </p:nvSpPr>
        <p:spPr>
          <a:xfrm>
            <a:off x="372914" y="5357213"/>
            <a:ext cx="6048900" cy="3829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g1aee5abebf5_0_139:notes"/>
          <p:cNvSpPr txBox="1">
            <a:spLocks noGrp="1"/>
          </p:cNvSpPr>
          <p:nvPr>
            <p:ph type="sldNum" idx="12"/>
          </p:nvPr>
        </p:nvSpPr>
        <p:spPr>
          <a:xfrm>
            <a:off x="3849477" y="9434367"/>
            <a:ext cx="29451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bb17963261_0_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bb17963261_0_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1bb17963261_0_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aba62edcc9_0_21: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aba62edcc9_0_21: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1aba62edcc9_0_21: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aee5abebf5_0_68: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1aee5abebf5_0_68: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aee5abebf5_0_78: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aee5abebf5_0_78: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1aee5abebf5_0_78: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b02ebd9e2d_0_5: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b02ebd9e2d_0_5: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1b02ebd9e2d_0_5: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c618dedb1a_1_8: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c618dedb1a_1_8: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1c618dedb1a_1_8: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97ca198114_0_381: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g197ca198114_0_381: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b89424c239_0_2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b89424c239_0_2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1b89424c239_0_2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aee5abebf5_0_12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1aee5abebf5_0_12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c618dedb1a_1_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c618dedb1a_1_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1c618dedb1a_1_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aee5abebf5_0_62: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aee5abebf5_0_62: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1aee5abebf5_0_62: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bcfca1a7cf_0_53: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bcfca1a7cf_0_53: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1bcfca1a7cf_0_53: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aee5abebf5_0_46: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aee5abebf5_0_46: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1aee5abebf5_0_46: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aee5abebf5_0_54: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aee5abebf5_0_54: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1aee5abebf5_0_54: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aee5abebf5_0_112: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aee5abebf5_0_112: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g1aee5abebf5_0_112: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aee5abebf5_0_86: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4" name="Google Shape;624;g1aee5abebf5_0_86:notes"/>
          <p:cNvSpPr txBox="1">
            <a:spLocks noGrp="1"/>
          </p:cNvSpPr>
          <p:nvPr>
            <p:ph type="body" idx="1"/>
          </p:nvPr>
        </p:nvSpPr>
        <p:spPr>
          <a:xfrm>
            <a:off x="372914" y="5357206"/>
            <a:ext cx="6048600" cy="382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625" name="Google Shape;625;g1aee5abebf5_0_86:notes"/>
          <p:cNvSpPr txBox="1">
            <a:spLocks noGrp="1"/>
          </p:cNvSpPr>
          <p:nvPr>
            <p:ph type="sldNum" idx="12"/>
          </p:nvPr>
        </p:nvSpPr>
        <p:spPr>
          <a:xfrm>
            <a:off x="3849477" y="9434355"/>
            <a:ext cx="29451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97ca198114_0_39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97ca198114_0_39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197ca198114_0_39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97ca198114_0_34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97ca198114_0_34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g197ca198114_0_34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97ca198114_0_397: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97ca198114_0_397: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a:t>https://shap.readthedocs.io/en/latest/text_examples.html#sentiment-analysis</a:t>
            </a:r>
            <a:endParaRPr/>
          </a:p>
        </p:txBody>
      </p:sp>
      <p:sp>
        <p:nvSpPr>
          <p:cNvPr id="650" name="Google Shape;650;g197ca198114_0_397: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5:notes"/>
          <p:cNvSpPr txBox="1">
            <a:spLocks noGrp="1"/>
          </p:cNvSpPr>
          <p:nvPr>
            <p:ph type="body" idx="1"/>
          </p:nvPr>
        </p:nvSpPr>
        <p:spPr>
          <a:xfrm>
            <a:off x="372914" y="5357206"/>
            <a:ext cx="6048672" cy="382941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15: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aee5abebf5_0_93: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8" name="Google Shape;658;g1aee5abebf5_0_93:notes"/>
          <p:cNvSpPr txBox="1">
            <a:spLocks noGrp="1"/>
          </p:cNvSpPr>
          <p:nvPr>
            <p:ph type="body" idx="1"/>
          </p:nvPr>
        </p:nvSpPr>
        <p:spPr>
          <a:xfrm>
            <a:off x="372914" y="5357206"/>
            <a:ext cx="6048600" cy="382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659" name="Google Shape;659;g1aee5abebf5_0_93:notes"/>
          <p:cNvSpPr txBox="1">
            <a:spLocks noGrp="1"/>
          </p:cNvSpPr>
          <p:nvPr>
            <p:ph type="sldNum" idx="12"/>
          </p:nvPr>
        </p:nvSpPr>
        <p:spPr>
          <a:xfrm>
            <a:off x="3849477" y="9434355"/>
            <a:ext cx="2945100" cy="497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666" name="Google Shape;666;p3: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4: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683" name="Google Shape;683;p4: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701" name="Google Shape;701;p5: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6: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722" name="Google Shape;722;p6: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p7: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171450" lvl="0" indent="-95250" algn="l" rtl="0">
              <a:lnSpc>
                <a:spcPct val="90000"/>
              </a:lnSpc>
              <a:spcBef>
                <a:spcPts val="0"/>
              </a:spcBef>
              <a:spcAft>
                <a:spcPts val="0"/>
              </a:spcAft>
              <a:buClr>
                <a:srgbClr val="263857"/>
              </a:buClr>
              <a:buSzPts val="1200"/>
              <a:buNone/>
            </a:pPr>
            <a:endParaRPr/>
          </a:p>
        </p:txBody>
      </p:sp>
      <p:sp>
        <p:nvSpPr>
          <p:cNvPr id="743" name="Google Shape;743;p7:notes"/>
          <p:cNvSpPr txBox="1">
            <a:spLocks noGrp="1"/>
          </p:cNvSpPr>
          <p:nvPr>
            <p:ph type="sldNum" idx="12"/>
          </p:nvPr>
        </p:nvSpPr>
        <p:spPr>
          <a:xfrm>
            <a:off x="3849477" y="9434355"/>
            <a:ext cx="2945024"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fr-FR" sz="1200">
                <a:solidFill>
                  <a:schemeClr val="dk1"/>
                </a:solidFill>
                <a:latin typeface="Arial"/>
                <a:ea typeface="Arial"/>
                <a:cs typeface="Arial"/>
                <a:sym typeface="Arial"/>
              </a:rPr>
              <a:t>65</a:t>
            </a:fld>
            <a:endParaRPr sz="1200">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8: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753" name="Google Shape;753;p8: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9: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00"/>
              <a:buNone/>
            </a:pPr>
            <a:endParaRPr/>
          </a:p>
        </p:txBody>
      </p:sp>
      <p:sp>
        <p:nvSpPr>
          <p:cNvPr id="814" name="Google Shape;814;p9: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0: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0" name="Google Shape;820;p10: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171450" lvl="0" indent="-95250" algn="l" rtl="0">
              <a:lnSpc>
                <a:spcPct val="90000"/>
              </a:lnSpc>
              <a:spcBef>
                <a:spcPts val="0"/>
              </a:spcBef>
              <a:spcAft>
                <a:spcPts val="0"/>
              </a:spcAft>
              <a:buClr>
                <a:srgbClr val="263857"/>
              </a:buClr>
              <a:buSzPts val="1200"/>
              <a:buNone/>
            </a:pPr>
            <a:endParaRPr/>
          </a:p>
        </p:txBody>
      </p:sp>
      <p:sp>
        <p:nvSpPr>
          <p:cNvPr id="821" name="Google Shape;821;p10:notes"/>
          <p:cNvSpPr txBox="1">
            <a:spLocks noGrp="1"/>
          </p:cNvSpPr>
          <p:nvPr>
            <p:ph type="sldNum" idx="12"/>
          </p:nvPr>
        </p:nvSpPr>
        <p:spPr>
          <a:xfrm>
            <a:off x="3849477" y="9434355"/>
            <a:ext cx="2945024"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2:notes"/>
          <p:cNvSpPr>
            <a:spLocks noGrp="1" noRot="1" noChangeAspect="1"/>
          </p:cNvSpPr>
          <p:nvPr>
            <p:ph type="sldImg" idx="2"/>
          </p:nvPr>
        </p:nvSpPr>
        <p:spPr>
          <a:xfrm>
            <a:off x="-483088" y="744538"/>
            <a:ext cx="7760700" cy="436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2" name="Google Shape;842;p12:notes"/>
          <p:cNvSpPr txBox="1">
            <a:spLocks noGrp="1"/>
          </p:cNvSpPr>
          <p:nvPr>
            <p:ph type="body" idx="1"/>
          </p:nvPr>
        </p:nvSpPr>
        <p:spPr>
          <a:xfrm>
            <a:off x="372914" y="5357206"/>
            <a:ext cx="6048672" cy="3829419"/>
          </a:xfrm>
          <a:prstGeom prst="rect">
            <a:avLst/>
          </a:prstGeom>
          <a:noFill/>
          <a:ln>
            <a:noFill/>
          </a:ln>
        </p:spPr>
        <p:txBody>
          <a:bodyPr spcFirstLastPara="1" wrap="square" lIns="91425" tIns="45700" rIns="91425" bIns="45700" anchor="t" anchorCtr="0">
            <a:noAutofit/>
          </a:bodyPr>
          <a:lstStyle/>
          <a:p>
            <a:pPr marL="171450" lvl="0" indent="-95250" algn="l" rtl="0">
              <a:lnSpc>
                <a:spcPct val="90000"/>
              </a:lnSpc>
              <a:spcBef>
                <a:spcPts val="0"/>
              </a:spcBef>
              <a:spcAft>
                <a:spcPts val="0"/>
              </a:spcAft>
              <a:buClr>
                <a:srgbClr val="263857"/>
              </a:buClr>
              <a:buSzPts val="1200"/>
              <a:buNone/>
            </a:pPr>
            <a:endParaRPr/>
          </a:p>
        </p:txBody>
      </p:sp>
      <p:sp>
        <p:nvSpPr>
          <p:cNvPr id="843" name="Google Shape;843;p12:notes"/>
          <p:cNvSpPr txBox="1">
            <a:spLocks noGrp="1"/>
          </p:cNvSpPr>
          <p:nvPr>
            <p:ph type="sldNum" idx="12"/>
          </p:nvPr>
        </p:nvSpPr>
        <p:spPr>
          <a:xfrm>
            <a:off x="3849477" y="9434355"/>
            <a:ext cx="2945024" cy="49704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a5e6b3ea6a_0_6: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a5e6b3ea6a_0_6: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1a5e6b3ea6a_0_6: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806469a8a6_0_0: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806469a8a6_0_0: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1806469a8a6_0_0: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a5e6b3ea6a_0_16:notes"/>
          <p:cNvSpPr>
            <a:spLocks noGrp="1" noRot="1" noChangeAspect="1"/>
          </p:cNvSpPr>
          <p:nvPr>
            <p:ph type="sldImg" idx="2"/>
          </p:nvPr>
        </p:nvSpPr>
        <p:spPr>
          <a:xfrm>
            <a:off x="-325010" y="744538"/>
            <a:ext cx="7444500" cy="4365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a5e6b3ea6a_0_16:notes"/>
          <p:cNvSpPr txBox="1">
            <a:spLocks noGrp="1"/>
          </p:cNvSpPr>
          <p:nvPr>
            <p:ph type="body" idx="1"/>
          </p:nvPr>
        </p:nvSpPr>
        <p:spPr>
          <a:xfrm>
            <a:off x="372914" y="5357206"/>
            <a:ext cx="6048600" cy="3829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1a5e6b3ea6a_0_16:notes"/>
          <p:cNvSpPr txBox="1">
            <a:spLocks noGrp="1"/>
          </p:cNvSpPr>
          <p:nvPr>
            <p:ph type="sldNum" idx="12"/>
          </p:nvPr>
        </p:nvSpPr>
        <p:spPr>
          <a:xfrm>
            <a:off x="3849477" y="9434355"/>
            <a:ext cx="2945100" cy="49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0" y="4248152"/>
            <a:ext cx="9144000" cy="909300"/>
          </a:xfrm>
          <a:prstGeom prst="rect">
            <a:avLst/>
          </a:prstGeom>
          <a:solidFill>
            <a:srgbClr val="980000"/>
          </a:solidFill>
          <a:ln>
            <a:noFill/>
          </a:ln>
        </p:spPr>
        <p:txBody>
          <a:bodyPr spcFirstLastPara="1" wrap="square" lIns="79125" tIns="39550" rIns="79125" bIns="3955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18" name="Google Shape;18;p2"/>
          <p:cNvSpPr txBox="1">
            <a:spLocks noGrp="1"/>
          </p:cNvSpPr>
          <p:nvPr>
            <p:ph type="ctrTitle"/>
          </p:nvPr>
        </p:nvSpPr>
        <p:spPr>
          <a:xfrm>
            <a:off x="2542058" y="2653003"/>
            <a:ext cx="4059900" cy="241500"/>
          </a:xfrm>
          <a:prstGeom prst="rect">
            <a:avLst/>
          </a:prstGeom>
          <a:noFill/>
          <a:ln>
            <a:noFill/>
          </a:ln>
        </p:spPr>
        <p:txBody>
          <a:bodyPr spcFirstLastPara="1" wrap="square" lIns="31150" tIns="31150" rIns="31150" bIns="31150" anchor="t" anchorCtr="0">
            <a:spAutoFit/>
          </a:bodyPr>
          <a:lstStyle>
            <a:lvl1pPr lvl="0" algn="ctr">
              <a:lnSpc>
                <a:spcPct val="90000"/>
              </a:lnSpc>
              <a:spcBef>
                <a:spcPts val="800"/>
              </a:spcBef>
              <a:spcAft>
                <a:spcPts val="0"/>
              </a:spcAft>
              <a:buSzPts val="1200"/>
              <a:buNone/>
              <a:defRPr sz="1600" b="1">
                <a:solidFill>
                  <a:srgbClr val="13264A"/>
                </a:solidFill>
                <a:latin typeface="Calibri"/>
                <a:ea typeface="Calibri"/>
                <a:cs typeface="Calibri"/>
                <a:sym typeface="Calibri"/>
              </a:defRPr>
            </a:lvl1pPr>
            <a:lvl2pPr lvl="1" algn="ctr">
              <a:lnSpc>
                <a:spcPct val="105000"/>
              </a:lnSpc>
              <a:spcBef>
                <a:spcPts val="0"/>
              </a:spcBef>
              <a:spcAft>
                <a:spcPts val="0"/>
              </a:spcAft>
              <a:buSzPts val="1200"/>
              <a:buNone/>
              <a:defRPr/>
            </a:lvl2pPr>
            <a:lvl3pPr lvl="2" algn="ctr">
              <a:lnSpc>
                <a:spcPct val="105000"/>
              </a:lnSpc>
              <a:spcBef>
                <a:spcPts val="0"/>
              </a:spcBef>
              <a:spcAft>
                <a:spcPts val="0"/>
              </a:spcAft>
              <a:buSzPts val="1200"/>
              <a:buNone/>
              <a:defRPr/>
            </a:lvl3pPr>
            <a:lvl4pPr lvl="3" algn="ctr">
              <a:lnSpc>
                <a:spcPct val="105000"/>
              </a:lnSpc>
              <a:spcBef>
                <a:spcPts val="0"/>
              </a:spcBef>
              <a:spcAft>
                <a:spcPts val="0"/>
              </a:spcAft>
              <a:buSzPts val="1200"/>
              <a:buNone/>
              <a:defRPr/>
            </a:lvl4pPr>
            <a:lvl5pPr lvl="4" algn="ctr">
              <a:lnSpc>
                <a:spcPct val="105000"/>
              </a:lnSpc>
              <a:spcBef>
                <a:spcPts val="0"/>
              </a:spcBef>
              <a:spcAft>
                <a:spcPts val="0"/>
              </a:spcAft>
              <a:buSzPts val="1200"/>
              <a:buNone/>
              <a:defRPr/>
            </a:lvl5pPr>
            <a:lvl6pPr lvl="5" algn="ctr">
              <a:lnSpc>
                <a:spcPct val="105000"/>
              </a:lnSpc>
              <a:spcBef>
                <a:spcPts val="0"/>
              </a:spcBef>
              <a:spcAft>
                <a:spcPts val="0"/>
              </a:spcAft>
              <a:buSzPts val="1200"/>
              <a:buNone/>
              <a:defRPr/>
            </a:lvl6pPr>
            <a:lvl7pPr lvl="6" algn="ctr">
              <a:lnSpc>
                <a:spcPct val="105000"/>
              </a:lnSpc>
              <a:spcBef>
                <a:spcPts val="0"/>
              </a:spcBef>
              <a:spcAft>
                <a:spcPts val="0"/>
              </a:spcAft>
              <a:buSzPts val="1200"/>
              <a:buNone/>
              <a:defRPr/>
            </a:lvl7pPr>
            <a:lvl8pPr lvl="7" algn="ctr">
              <a:lnSpc>
                <a:spcPct val="105000"/>
              </a:lnSpc>
              <a:spcBef>
                <a:spcPts val="0"/>
              </a:spcBef>
              <a:spcAft>
                <a:spcPts val="0"/>
              </a:spcAft>
              <a:buSzPts val="1200"/>
              <a:buNone/>
              <a:defRPr/>
            </a:lvl8pPr>
            <a:lvl9pPr lvl="8" algn="ctr">
              <a:lnSpc>
                <a:spcPct val="105000"/>
              </a:lnSpc>
              <a:spcBef>
                <a:spcPts val="0"/>
              </a:spcBef>
              <a:spcAft>
                <a:spcPts val="0"/>
              </a:spcAft>
              <a:buSzPts val="1200"/>
              <a:buNone/>
              <a:defRPr/>
            </a:lvl9pPr>
          </a:lstStyle>
          <a:p>
            <a:endParaRPr/>
          </a:p>
        </p:txBody>
      </p:sp>
      <p:sp>
        <p:nvSpPr>
          <p:cNvPr id="19" name="Google Shape;19;p2"/>
          <p:cNvSpPr txBox="1">
            <a:spLocks noGrp="1"/>
          </p:cNvSpPr>
          <p:nvPr>
            <p:ph type="subTitle" idx="1"/>
          </p:nvPr>
        </p:nvSpPr>
        <p:spPr>
          <a:xfrm>
            <a:off x="2005350" y="1119600"/>
            <a:ext cx="5133300" cy="957600"/>
          </a:xfrm>
          <a:prstGeom prst="rect">
            <a:avLst/>
          </a:prstGeom>
          <a:noFill/>
          <a:ln>
            <a:noFill/>
          </a:ln>
        </p:spPr>
        <p:txBody>
          <a:bodyPr spcFirstLastPara="1" wrap="square" lIns="79125" tIns="39550" rIns="79125" bIns="39550" anchor="ctr" anchorCtr="0">
            <a:noAutofit/>
          </a:bodyPr>
          <a:lstStyle>
            <a:lvl1pPr lvl="0" algn="ctr">
              <a:lnSpc>
                <a:spcPct val="90000"/>
              </a:lnSpc>
              <a:spcBef>
                <a:spcPts val="0"/>
              </a:spcBef>
              <a:spcAft>
                <a:spcPts val="0"/>
              </a:spcAft>
              <a:buClr>
                <a:schemeClr val="lt1"/>
              </a:buClr>
              <a:buSzPts val="3000"/>
              <a:buFont typeface="Calibri"/>
              <a:buNone/>
              <a:defRPr sz="3000">
                <a:solidFill>
                  <a:srgbClr val="13264A"/>
                </a:solidFill>
              </a:defRPr>
            </a:lvl1pPr>
            <a:lvl2pPr lvl="1" algn="l">
              <a:lnSpc>
                <a:spcPct val="90000"/>
              </a:lnSpc>
              <a:spcBef>
                <a:spcPts val="200"/>
              </a:spcBef>
              <a:spcAft>
                <a:spcPts val="0"/>
              </a:spcAft>
              <a:buSzPts val="3000"/>
              <a:buFont typeface="Calibri"/>
              <a:buChar char="–"/>
              <a:defRPr sz="3000"/>
            </a:lvl2pPr>
            <a:lvl3pPr lvl="2" algn="l">
              <a:lnSpc>
                <a:spcPct val="90000"/>
              </a:lnSpc>
              <a:spcBef>
                <a:spcPts val="200"/>
              </a:spcBef>
              <a:spcAft>
                <a:spcPts val="0"/>
              </a:spcAft>
              <a:buSzPts val="3000"/>
              <a:buFont typeface="Calibri"/>
              <a:buChar char="o"/>
              <a:defRPr sz="3000"/>
            </a:lvl3pPr>
            <a:lvl4pPr lvl="3" algn="l">
              <a:lnSpc>
                <a:spcPct val="90000"/>
              </a:lnSpc>
              <a:spcBef>
                <a:spcPts val="200"/>
              </a:spcBef>
              <a:spcAft>
                <a:spcPts val="0"/>
              </a:spcAft>
              <a:buSzPts val="3000"/>
              <a:buFont typeface="Calibri"/>
              <a:buChar char="-"/>
              <a:defRPr sz="3000"/>
            </a:lvl4pPr>
            <a:lvl5pPr lvl="4" algn="l">
              <a:lnSpc>
                <a:spcPct val="90000"/>
              </a:lnSpc>
              <a:spcBef>
                <a:spcPts val="200"/>
              </a:spcBef>
              <a:spcAft>
                <a:spcPts val="0"/>
              </a:spcAft>
              <a:buSzPts val="3000"/>
              <a:buChar char="•"/>
              <a:defRPr sz="3000"/>
            </a:lvl5pPr>
            <a:lvl6pPr lvl="5" algn="l">
              <a:lnSpc>
                <a:spcPct val="100000"/>
              </a:lnSpc>
              <a:spcBef>
                <a:spcPts val="300"/>
              </a:spcBef>
              <a:spcAft>
                <a:spcPts val="0"/>
              </a:spcAft>
              <a:buSzPts val="3000"/>
              <a:buChar char="•"/>
              <a:defRPr sz="3000"/>
            </a:lvl6pPr>
            <a:lvl7pPr lvl="6" algn="l">
              <a:lnSpc>
                <a:spcPct val="100000"/>
              </a:lnSpc>
              <a:spcBef>
                <a:spcPts val="300"/>
              </a:spcBef>
              <a:spcAft>
                <a:spcPts val="0"/>
              </a:spcAft>
              <a:buSzPts val="3000"/>
              <a:buChar char="•"/>
              <a:defRPr sz="3000"/>
            </a:lvl7pPr>
            <a:lvl8pPr lvl="7" algn="l">
              <a:lnSpc>
                <a:spcPct val="100000"/>
              </a:lnSpc>
              <a:spcBef>
                <a:spcPts val="300"/>
              </a:spcBef>
              <a:spcAft>
                <a:spcPts val="0"/>
              </a:spcAft>
              <a:buSzPts val="3000"/>
              <a:buChar char="•"/>
              <a:defRPr sz="3000"/>
            </a:lvl8pPr>
            <a:lvl9pPr lvl="8" algn="l">
              <a:lnSpc>
                <a:spcPct val="100000"/>
              </a:lnSpc>
              <a:spcBef>
                <a:spcPts val="300"/>
              </a:spcBef>
              <a:spcAft>
                <a:spcPts val="0"/>
              </a:spcAft>
              <a:buSzPts val="3000"/>
              <a:buChar char="•"/>
              <a:defRPr sz="3000"/>
            </a:lvl9pPr>
          </a:lstStyle>
          <a:p>
            <a:endParaRPr/>
          </a:p>
        </p:txBody>
      </p:sp>
      <p:sp>
        <p:nvSpPr>
          <p:cNvPr id="20" name="Google Shape;20;p2"/>
          <p:cNvSpPr/>
          <p:nvPr/>
        </p:nvSpPr>
        <p:spPr>
          <a:xfrm>
            <a:off x="0" y="210302"/>
            <a:ext cx="9144000" cy="56400"/>
          </a:xfrm>
          <a:prstGeom prst="rect">
            <a:avLst/>
          </a:prstGeom>
          <a:solidFill>
            <a:srgbClr val="980000"/>
          </a:solidFill>
          <a:ln>
            <a:noFill/>
          </a:ln>
        </p:spPr>
        <p:txBody>
          <a:bodyPr spcFirstLastPara="1" wrap="square" lIns="79125" tIns="39550" rIns="79125" bIns="3955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p:cSld name="Titre et texte">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324000" y="-1"/>
            <a:ext cx="8496900" cy="499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accent1"/>
              </a:buClr>
              <a:buSzPts val="2900"/>
              <a:buFont typeface="Calibri"/>
              <a:buNone/>
              <a:defRPr sz="2900">
                <a:latin typeface="Calibri"/>
                <a:ea typeface="Calibri"/>
                <a:cs typeface="Calibri"/>
                <a:sym typeface="Calibri"/>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2" name="Google Shape;52;p11"/>
          <p:cNvSpPr txBox="1">
            <a:spLocks noGrp="1"/>
          </p:cNvSpPr>
          <p:nvPr>
            <p:ph type="sldNum" idx="12"/>
          </p:nvPr>
        </p:nvSpPr>
        <p:spPr>
          <a:xfrm>
            <a:off x="8555760" y="4905453"/>
            <a:ext cx="270000" cy="135000"/>
          </a:xfrm>
          <a:prstGeom prst="rect">
            <a:avLst/>
          </a:prstGeom>
          <a:noFill/>
          <a:ln>
            <a:noFill/>
          </a:ln>
        </p:spPr>
        <p:txBody>
          <a:bodyPr spcFirstLastPara="1" wrap="square" lIns="0" tIns="0" rIns="0" bIns="0" anchor="t" anchorCtr="0">
            <a:no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fr-FR"/>
              <a:t>‹N°›</a:t>
            </a:fld>
            <a:endParaRPr/>
          </a:p>
        </p:txBody>
      </p:sp>
      <p:sp>
        <p:nvSpPr>
          <p:cNvPr id="53" name="Google Shape;53;p11"/>
          <p:cNvSpPr txBox="1">
            <a:spLocks noGrp="1"/>
          </p:cNvSpPr>
          <p:nvPr>
            <p:ph type="body" idx="1"/>
          </p:nvPr>
        </p:nvSpPr>
        <p:spPr>
          <a:xfrm>
            <a:off x="324000" y="923400"/>
            <a:ext cx="8496900" cy="3510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Clr>
                <a:schemeClr val="dk1"/>
              </a:buClr>
              <a:buSzPts val="1400"/>
              <a:buChar char="▪"/>
              <a:defRPr/>
            </a:lvl1pPr>
            <a:lvl2pPr marL="914400" lvl="1" indent="-317500" algn="l" rtl="0">
              <a:lnSpc>
                <a:spcPct val="100000"/>
              </a:lnSpc>
              <a:spcBef>
                <a:spcPts val="0"/>
              </a:spcBef>
              <a:spcAft>
                <a:spcPts val="0"/>
              </a:spcAft>
              <a:buClr>
                <a:schemeClr val="dk1"/>
              </a:buClr>
              <a:buSzPts val="1400"/>
              <a:buChar char="–"/>
              <a:defRPr/>
            </a:lvl2pPr>
            <a:lvl3pPr marL="1371600" lvl="2" indent="-317500" algn="l" rtl="0">
              <a:lnSpc>
                <a:spcPct val="100000"/>
              </a:lnSpc>
              <a:spcBef>
                <a:spcPts val="0"/>
              </a:spcBef>
              <a:spcAft>
                <a:spcPts val="0"/>
              </a:spcAft>
              <a:buClr>
                <a:schemeClr val="dk1"/>
              </a:buClr>
              <a:buSzPts val="1400"/>
              <a:buChar char="o"/>
              <a:defRPr/>
            </a:lvl3pPr>
            <a:lvl4pPr marL="1828800" lvl="3" indent="-317500" algn="l" rtl="0">
              <a:lnSpc>
                <a:spcPct val="100000"/>
              </a:lnSpc>
              <a:spcBef>
                <a:spcPts val="0"/>
              </a:spcBef>
              <a:spcAft>
                <a:spcPts val="0"/>
              </a:spcAft>
              <a:buClr>
                <a:schemeClr val="dk1"/>
              </a:buClr>
              <a:buSzPts val="1400"/>
              <a:buChar char="-"/>
              <a:defRPr/>
            </a:lvl4pPr>
            <a:lvl5pPr marL="2286000" lvl="4" indent="-317500" algn="l" rtl="0">
              <a:lnSpc>
                <a:spcPct val="100000"/>
              </a:lnSpc>
              <a:spcBef>
                <a:spcPts val="0"/>
              </a:spcBef>
              <a:spcAft>
                <a:spcPts val="0"/>
              </a:spcAft>
              <a:buClr>
                <a:schemeClr val="dk1"/>
              </a:buClr>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lvl1pPr lvl="0" algn="l">
              <a:lnSpc>
                <a:spcPct val="90000"/>
              </a:lnSpc>
              <a:spcBef>
                <a:spcPts val="0"/>
              </a:spcBef>
              <a:spcAft>
                <a:spcPts val="0"/>
              </a:spcAft>
              <a:buSzPts val="2400"/>
              <a:buNone/>
              <a:defRPr>
                <a:solidFill>
                  <a:schemeClr val="dk1"/>
                </a:solidFill>
                <a:latin typeface="Calibri"/>
                <a:ea typeface="Calibri"/>
                <a:cs typeface="Calibri"/>
                <a:sym typeface="Calibri"/>
              </a:defRPr>
            </a:lvl1pPr>
            <a:lvl2pPr lvl="1" algn="l">
              <a:lnSpc>
                <a:spcPct val="105000"/>
              </a:lnSpc>
              <a:spcBef>
                <a:spcPts val="0"/>
              </a:spcBef>
              <a:spcAft>
                <a:spcPts val="0"/>
              </a:spcAft>
              <a:buSzPts val="2400"/>
              <a:buNone/>
              <a:defRPr/>
            </a:lvl2pPr>
            <a:lvl3pPr lvl="2" algn="l">
              <a:lnSpc>
                <a:spcPct val="105000"/>
              </a:lnSpc>
              <a:spcBef>
                <a:spcPts val="0"/>
              </a:spcBef>
              <a:spcAft>
                <a:spcPts val="0"/>
              </a:spcAft>
              <a:buSzPts val="2400"/>
              <a:buNone/>
              <a:defRPr/>
            </a:lvl3pPr>
            <a:lvl4pPr lvl="3" algn="l">
              <a:lnSpc>
                <a:spcPct val="105000"/>
              </a:lnSpc>
              <a:spcBef>
                <a:spcPts val="0"/>
              </a:spcBef>
              <a:spcAft>
                <a:spcPts val="0"/>
              </a:spcAft>
              <a:buSzPts val="2400"/>
              <a:buNone/>
              <a:defRPr/>
            </a:lvl4pPr>
            <a:lvl5pPr lvl="4" algn="l">
              <a:lnSpc>
                <a:spcPct val="105000"/>
              </a:lnSpc>
              <a:spcBef>
                <a:spcPts val="0"/>
              </a:spcBef>
              <a:spcAft>
                <a:spcPts val="0"/>
              </a:spcAft>
              <a:buSzPts val="2400"/>
              <a:buNone/>
              <a:defRPr/>
            </a:lvl5pPr>
            <a:lvl6pPr lvl="5" algn="l">
              <a:lnSpc>
                <a:spcPct val="105000"/>
              </a:lnSpc>
              <a:spcBef>
                <a:spcPts val="0"/>
              </a:spcBef>
              <a:spcAft>
                <a:spcPts val="0"/>
              </a:spcAft>
              <a:buSzPts val="2400"/>
              <a:buNone/>
              <a:defRPr/>
            </a:lvl6pPr>
            <a:lvl7pPr lvl="6" algn="l">
              <a:lnSpc>
                <a:spcPct val="105000"/>
              </a:lnSpc>
              <a:spcBef>
                <a:spcPts val="0"/>
              </a:spcBef>
              <a:spcAft>
                <a:spcPts val="0"/>
              </a:spcAft>
              <a:buSzPts val="2400"/>
              <a:buNone/>
              <a:defRPr/>
            </a:lvl7pPr>
            <a:lvl8pPr lvl="7" algn="l">
              <a:lnSpc>
                <a:spcPct val="105000"/>
              </a:lnSpc>
              <a:spcBef>
                <a:spcPts val="0"/>
              </a:spcBef>
              <a:spcAft>
                <a:spcPts val="0"/>
              </a:spcAft>
              <a:buSzPts val="2400"/>
              <a:buNone/>
              <a:defRPr/>
            </a:lvl8pPr>
            <a:lvl9pPr lvl="8" algn="l">
              <a:lnSpc>
                <a:spcPct val="105000"/>
              </a:lnSpc>
              <a:spcBef>
                <a:spcPts val="0"/>
              </a:spcBef>
              <a:spcAft>
                <a:spcPts val="0"/>
              </a:spcAft>
              <a:buSzPts val="2400"/>
              <a:buNone/>
              <a:defRPr/>
            </a:lvl9pPr>
          </a:lstStyle>
          <a:p>
            <a:endParaRPr/>
          </a:p>
        </p:txBody>
      </p:sp>
      <p:sp>
        <p:nvSpPr>
          <p:cNvPr id="23" name="Google Shape;23;p3"/>
          <p:cNvSpPr txBox="1">
            <a:spLocks noGrp="1"/>
          </p:cNvSpPr>
          <p:nvPr>
            <p:ph type="body" idx="1"/>
          </p:nvPr>
        </p:nvSpPr>
        <p:spPr>
          <a:xfrm>
            <a:off x="417634" y="1087041"/>
            <a:ext cx="8308800" cy="3206400"/>
          </a:xfrm>
          <a:prstGeom prst="rect">
            <a:avLst/>
          </a:prstGeom>
          <a:noFill/>
          <a:ln>
            <a:noFill/>
          </a:ln>
        </p:spPr>
        <p:txBody>
          <a:bodyPr spcFirstLastPara="1" wrap="square" lIns="62300" tIns="38475" rIns="31150" bIns="38475" anchor="t" anchorCtr="0">
            <a:noAutofit/>
          </a:bodyPr>
          <a:lstStyle>
            <a:lvl1pPr marL="457200" lvl="0" indent="-317500" algn="l">
              <a:lnSpc>
                <a:spcPct val="90000"/>
              </a:lnSpc>
              <a:spcBef>
                <a:spcPts val="1000"/>
              </a:spcBef>
              <a:spcAft>
                <a:spcPts val="0"/>
              </a:spcAft>
              <a:buSzPts val="1400"/>
              <a:buChar char="▪"/>
              <a:defRPr sz="1400" b="1">
                <a:solidFill>
                  <a:schemeClr val="dk1"/>
                </a:solidFill>
                <a:latin typeface="Calibri"/>
                <a:ea typeface="Calibri"/>
                <a:cs typeface="Calibri"/>
                <a:sym typeface="Calibri"/>
              </a:defRPr>
            </a:lvl1pPr>
            <a:lvl2pPr marL="914400" lvl="1" indent="-304800" algn="l">
              <a:lnSpc>
                <a:spcPct val="90000"/>
              </a:lnSpc>
              <a:spcBef>
                <a:spcPts val="200"/>
              </a:spcBef>
              <a:spcAft>
                <a:spcPts val="0"/>
              </a:spcAft>
              <a:buClr>
                <a:srgbClr val="746457"/>
              </a:buClr>
              <a:buSzPts val="1200"/>
              <a:buFont typeface="Calibri"/>
              <a:buChar char="–"/>
              <a:defRPr sz="1200">
                <a:solidFill>
                  <a:srgbClr val="746457"/>
                </a:solidFill>
                <a:latin typeface="Calibri"/>
                <a:ea typeface="Calibri"/>
                <a:cs typeface="Calibri"/>
                <a:sym typeface="Calibri"/>
              </a:defRPr>
            </a:lvl2pPr>
            <a:lvl3pPr marL="1371600" lvl="2" indent="-304800" algn="l">
              <a:lnSpc>
                <a:spcPct val="90000"/>
              </a:lnSpc>
              <a:spcBef>
                <a:spcPts val="300"/>
              </a:spcBef>
              <a:spcAft>
                <a:spcPts val="0"/>
              </a:spcAft>
              <a:buClr>
                <a:srgbClr val="746457"/>
              </a:buClr>
              <a:buSzPts val="1200"/>
              <a:buFont typeface="Arial"/>
              <a:buChar char="•"/>
              <a:defRPr sz="1000">
                <a:solidFill>
                  <a:srgbClr val="746457"/>
                </a:solidFill>
                <a:latin typeface="Calibri"/>
                <a:ea typeface="Calibri"/>
                <a:cs typeface="Calibri"/>
                <a:sym typeface="Calibri"/>
              </a:defRPr>
            </a:lvl3pPr>
            <a:lvl4pPr marL="1828800" lvl="3" indent="-292100" algn="l">
              <a:lnSpc>
                <a:spcPct val="90000"/>
              </a:lnSpc>
              <a:spcBef>
                <a:spcPts val="300"/>
              </a:spcBef>
              <a:spcAft>
                <a:spcPts val="0"/>
              </a:spcAft>
              <a:buClr>
                <a:srgbClr val="746457"/>
              </a:buClr>
              <a:buSzPts val="1000"/>
              <a:buChar char="-"/>
              <a:defRPr sz="1000" b="0">
                <a:solidFill>
                  <a:srgbClr val="746457"/>
                </a:solidFill>
                <a:latin typeface="Calibri"/>
                <a:ea typeface="Calibri"/>
                <a:cs typeface="Calibri"/>
                <a:sym typeface="Calibri"/>
              </a:defRPr>
            </a:lvl4pPr>
            <a:lvl5pPr marL="2286000" lvl="4" indent="-279400" algn="l">
              <a:lnSpc>
                <a:spcPct val="90000"/>
              </a:lnSpc>
              <a:spcBef>
                <a:spcPts val="300"/>
              </a:spcBef>
              <a:spcAft>
                <a:spcPts val="0"/>
              </a:spcAft>
              <a:buClr>
                <a:srgbClr val="746457"/>
              </a:buClr>
              <a:buSzPts val="800"/>
              <a:buFont typeface="Courier New"/>
              <a:buChar char="o"/>
              <a:defRPr sz="1000">
                <a:solidFill>
                  <a:srgbClr val="746457"/>
                </a:solidFill>
                <a:latin typeface="Calibri"/>
                <a:ea typeface="Calibri"/>
                <a:cs typeface="Calibri"/>
                <a:sym typeface="Calibri"/>
              </a:defRPr>
            </a:lvl5pPr>
            <a:lvl6pPr marL="2743200" lvl="5" indent="-330200" algn="l">
              <a:lnSpc>
                <a:spcPct val="100000"/>
              </a:lnSpc>
              <a:spcBef>
                <a:spcPts val="300"/>
              </a:spcBef>
              <a:spcAft>
                <a:spcPts val="0"/>
              </a:spcAft>
              <a:buSzPts val="1600"/>
              <a:buChar char="•"/>
              <a:defRPr/>
            </a:lvl6pPr>
            <a:lvl7pPr marL="3200400" lvl="6" indent="-330200" algn="l">
              <a:lnSpc>
                <a:spcPct val="100000"/>
              </a:lnSpc>
              <a:spcBef>
                <a:spcPts val="300"/>
              </a:spcBef>
              <a:spcAft>
                <a:spcPts val="0"/>
              </a:spcAft>
              <a:buSzPts val="1600"/>
              <a:buChar char="•"/>
              <a:defRPr/>
            </a:lvl7pPr>
            <a:lvl8pPr marL="3657600" lvl="7" indent="-330200" algn="l">
              <a:lnSpc>
                <a:spcPct val="100000"/>
              </a:lnSpc>
              <a:spcBef>
                <a:spcPts val="300"/>
              </a:spcBef>
              <a:spcAft>
                <a:spcPts val="0"/>
              </a:spcAft>
              <a:buSzPts val="1600"/>
              <a:buChar char="•"/>
              <a:defRPr/>
            </a:lvl8pPr>
            <a:lvl9pPr marL="4114800" lvl="8" indent="-330200" algn="l">
              <a:lnSpc>
                <a:spcPct val="100000"/>
              </a:lnSpc>
              <a:spcBef>
                <a:spcPts val="300"/>
              </a:spcBef>
              <a:spcAft>
                <a:spcPts val="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Page de transition">
  <p:cSld name="1_Page de transition">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185052" y="681540"/>
            <a:ext cx="1263000" cy="1001400"/>
          </a:xfrm>
          <a:prstGeom prst="rect">
            <a:avLst/>
          </a:prstGeom>
          <a:noFill/>
          <a:ln>
            <a:noFill/>
          </a:ln>
        </p:spPr>
        <p:txBody>
          <a:bodyPr spcFirstLastPara="1" wrap="square" lIns="0" tIns="0" rIns="0" bIns="0" anchor="ctr" anchorCtr="0">
            <a:noAutofit/>
          </a:bodyPr>
          <a:lstStyle>
            <a:lvl1pPr marL="457200" lvl="0" indent="-228600" algn="r" rtl="0">
              <a:lnSpc>
                <a:spcPct val="90000"/>
              </a:lnSpc>
              <a:spcBef>
                <a:spcPts val="200"/>
              </a:spcBef>
              <a:spcAft>
                <a:spcPts val="0"/>
              </a:spcAft>
              <a:buSzPts val="6200"/>
              <a:buNone/>
              <a:defRPr sz="6200"/>
            </a:lvl1pPr>
            <a:lvl2pPr marL="914400" lvl="1" indent="-330200" algn="l" rtl="0">
              <a:lnSpc>
                <a:spcPct val="90000"/>
              </a:lnSpc>
              <a:spcBef>
                <a:spcPts val="200"/>
              </a:spcBef>
              <a:spcAft>
                <a:spcPts val="0"/>
              </a:spcAft>
              <a:buSzPts val="1600"/>
              <a:buChar char="–"/>
              <a:defRPr/>
            </a:lvl2pPr>
            <a:lvl3pPr marL="1371600" lvl="2" indent="-330200" algn="l" rtl="0">
              <a:lnSpc>
                <a:spcPct val="90000"/>
              </a:lnSpc>
              <a:spcBef>
                <a:spcPts val="200"/>
              </a:spcBef>
              <a:spcAft>
                <a:spcPts val="0"/>
              </a:spcAft>
              <a:buSzPts val="1600"/>
              <a:buChar char="o"/>
              <a:defRPr/>
            </a:lvl3pPr>
            <a:lvl4pPr marL="1828800" lvl="3" indent="-330200" algn="l" rtl="0">
              <a:lnSpc>
                <a:spcPct val="90000"/>
              </a:lnSpc>
              <a:spcBef>
                <a:spcPts val="200"/>
              </a:spcBef>
              <a:spcAft>
                <a:spcPts val="0"/>
              </a:spcAft>
              <a:buSzPts val="1600"/>
              <a:buChar char="-"/>
              <a:defRPr/>
            </a:lvl4pPr>
            <a:lvl5pPr marL="2286000" lvl="4" indent="-330200" algn="l" rtl="0">
              <a:lnSpc>
                <a:spcPct val="90000"/>
              </a:lnSpc>
              <a:spcBef>
                <a:spcPts val="200"/>
              </a:spcBef>
              <a:spcAft>
                <a:spcPts val="0"/>
              </a:spcAft>
              <a:buSzPts val="1600"/>
              <a:buChar char="•"/>
              <a:defRPr/>
            </a:lvl5pPr>
            <a:lvl6pPr marL="2743200" lvl="5" indent="-330200" algn="l" rtl="0">
              <a:lnSpc>
                <a:spcPct val="100000"/>
              </a:lnSpc>
              <a:spcBef>
                <a:spcPts val="300"/>
              </a:spcBef>
              <a:spcAft>
                <a:spcPts val="0"/>
              </a:spcAft>
              <a:buSzPts val="1600"/>
              <a:buChar char="•"/>
              <a:defRPr/>
            </a:lvl6pPr>
            <a:lvl7pPr marL="3200400" lvl="6" indent="-330200" algn="l" rtl="0">
              <a:lnSpc>
                <a:spcPct val="100000"/>
              </a:lnSpc>
              <a:spcBef>
                <a:spcPts val="300"/>
              </a:spcBef>
              <a:spcAft>
                <a:spcPts val="0"/>
              </a:spcAft>
              <a:buSzPts val="1600"/>
              <a:buChar char="•"/>
              <a:defRPr/>
            </a:lvl7pPr>
            <a:lvl8pPr marL="3657600" lvl="7" indent="-330200" algn="l" rtl="0">
              <a:lnSpc>
                <a:spcPct val="100000"/>
              </a:lnSpc>
              <a:spcBef>
                <a:spcPts val="300"/>
              </a:spcBef>
              <a:spcAft>
                <a:spcPts val="0"/>
              </a:spcAft>
              <a:buSzPts val="1600"/>
              <a:buChar char="•"/>
              <a:defRPr/>
            </a:lvl8pPr>
            <a:lvl9pPr marL="4114800" lvl="8" indent="-330200" algn="l" rtl="0">
              <a:lnSpc>
                <a:spcPct val="100000"/>
              </a:lnSpc>
              <a:spcBef>
                <a:spcPts val="300"/>
              </a:spcBef>
              <a:spcAft>
                <a:spcPts val="0"/>
              </a:spcAft>
              <a:buSzPts val="1600"/>
              <a:buChar char="•"/>
              <a:defRPr/>
            </a:lvl9pPr>
          </a:lstStyle>
          <a:p>
            <a:endParaRPr/>
          </a:p>
        </p:txBody>
      </p:sp>
      <p:sp>
        <p:nvSpPr>
          <p:cNvPr id="26" name="Google Shape;26;p4"/>
          <p:cNvSpPr txBox="1">
            <a:spLocks noGrp="1"/>
          </p:cNvSpPr>
          <p:nvPr>
            <p:ph type="body" idx="2"/>
          </p:nvPr>
        </p:nvSpPr>
        <p:spPr>
          <a:xfrm>
            <a:off x="1963282" y="742244"/>
            <a:ext cx="6995700" cy="880200"/>
          </a:xfrm>
          <a:prstGeom prst="rect">
            <a:avLst/>
          </a:prstGeom>
          <a:noFill/>
          <a:ln>
            <a:noFill/>
          </a:ln>
        </p:spPr>
        <p:txBody>
          <a:bodyPr spcFirstLastPara="1" wrap="square" lIns="62300" tIns="38475" rIns="31150" bIns="0" anchor="b" anchorCtr="0">
            <a:noAutofit/>
          </a:bodyPr>
          <a:lstStyle>
            <a:lvl1pPr marL="457200" lvl="0" indent="-228600" algn="l">
              <a:lnSpc>
                <a:spcPct val="90000"/>
              </a:lnSpc>
              <a:spcBef>
                <a:spcPts val="200"/>
              </a:spcBef>
              <a:spcAft>
                <a:spcPts val="0"/>
              </a:spcAft>
              <a:buSzPts val="3800"/>
              <a:buNone/>
              <a:defRPr sz="3800" b="1"/>
            </a:lvl1pPr>
            <a:lvl2pPr marL="914400" lvl="1" indent="-330200" algn="l">
              <a:lnSpc>
                <a:spcPct val="90000"/>
              </a:lnSpc>
              <a:spcBef>
                <a:spcPts val="200"/>
              </a:spcBef>
              <a:spcAft>
                <a:spcPts val="0"/>
              </a:spcAft>
              <a:buSzPts val="1600"/>
              <a:buChar char="–"/>
              <a:defRPr/>
            </a:lvl2pPr>
            <a:lvl3pPr marL="1371600" lvl="2" indent="-330200" algn="l">
              <a:lnSpc>
                <a:spcPct val="90000"/>
              </a:lnSpc>
              <a:spcBef>
                <a:spcPts val="200"/>
              </a:spcBef>
              <a:spcAft>
                <a:spcPts val="0"/>
              </a:spcAft>
              <a:buSzPts val="1600"/>
              <a:buChar char="o"/>
              <a:defRPr/>
            </a:lvl3pPr>
            <a:lvl4pPr marL="1828800" lvl="3" indent="-330200" algn="l">
              <a:lnSpc>
                <a:spcPct val="90000"/>
              </a:lnSpc>
              <a:spcBef>
                <a:spcPts val="200"/>
              </a:spcBef>
              <a:spcAft>
                <a:spcPts val="0"/>
              </a:spcAft>
              <a:buSzPts val="1600"/>
              <a:buChar char="-"/>
              <a:defRPr/>
            </a:lvl4pPr>
            <a:lvl5pPr marL="2286000" lvl="4" indent="-330200" algn="l">
              <a:lnSpc>
                <a:spcPct val="90000"/>
              </a:lnSpc>
              <a:spcBef>
                <a:spcPts val="200"/>
              </a:spcBef>
              <a:spcAft>
                <a:spcPts val="0"/>
              </a:spcAft>
              <a:buSzPts val="1600"/>
              <a:buChar char="•"/>
              <a:defRPr/>
            </a:lvl5pPr>
            <a:lvl6pPr marL="2743200" lvl="5" indent="-330200" algn="l">
              <a:lnSpc>
                <a:spcPct val="100000"/>
              </a:lnSpc>
              <a:spcBef>
                <a:spcPts val="300"/>
              </a:spcBef>
              <a:spcAft>
                <a:spcPts val="0"/>
              </a:spcAft>
              <a:buSzPts val="1600"/>
              <a:buChar char="•"/>
              <a:defRPr/>
            </a:lvl6pPr>
            <a:lvl7pPr marL="3200400" lvl="6" indent="-330200" algn="l">
              <a:lnSpc>
                <a:spcPct val="100000"/>
              </a:lnSpc>
              <a:spcBef>
                <a:spcPts val="300"/>
              </a:spcBef>
              <a:spcAft>
                <a:spcPts val="0"/>
              </a:spcAft>
              <a:buSzPts val="1600"/>
              <a:buChar char="•"/>
              <a:defRPr/>
            </a:lvl7pPr>
            <a:lvl8pPr marL="3657600" lvl="7" indent="-330200" algn="l">
              <a:lnSpc>
                <a:spcPct val="100000"/>
              </a:lnSpc>
              <a:spcBef>
                <a:spcPts val="300"/>
              </a:spcBef>
              <a:spcAft>
                <a:spcPts val="0"/>
              </a:spcAft>
              <a:buSzPts val="1600"/>
              <a:buChar char="•"/>
              <a:defRPr/>
            </a:lvl8pPr>
            <a:lvl9pPr marL="4114800" lvl="8" indent="-330200" algn="l">
              <a:lnSpc>
                <a:spcPct val="100000"/>
              </a:lnSpc>
              <a:spcBef>
                <a:spcPts val="300"/>
              </a:spcBef>
              <a:spcAft>
                <a:spcPts val="0"/>
              </a:spcAft>
              <a:buSzPts val="1600"/>
              <a:buChar char="•"/>
              <a:defRPr/>
            </a:lvl9pPr>
          </a:lstStyle>
          <a:p>
            <a:endParaRPr/>
          </a:p>
        </p:txBody>
      </p:sp>
      <p:sp>
        <p:nvSpPr>
          <p:cNvPr id="27" name="Google Shape;27;p4"/>
          <p:cNvSpPr/>
          <p:nvPr/>
        </p:nvSpPr>
        <p:spPr>
          <a:xfrm>
            <a:off x="1647367" y="742243"/>
            <a:ext cx="116400" cy="880200"/>
          </a:xfrm>
          <a:prstGeom prst="roundRect">
            <a:avLst>
              <a:gd name="adj" fmla="val 50000"/>
            </a:avLst>
          </a:prstGeom>
          <a:solidFill>
            <a:srgbClr val="980000"/>
          </a:solidFill>
          <a:ln w="9525" cap="flat" cmpd="sng">
            <a:solidFill>
              <a:srgbClr val="980000"/>
            </a:solidFill>
            <a:prstDash val="solid"/>
            <a:round/>
            <a:headEnd type="none" w="sm" len="sm"/>
            <a:tailEnd type="none" w="sm" len="sm"/>
          </a:ln>
        </p:spPr>
        <p:txBody>
          <a:bodyPr spcFirstLastPara="1" wrap="square" lIns="0" tIns="39550" rIns="0" bIns="3955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small">
              <a:solidFill>
                <a:schemeClr val="lt1"/>
              </a:solidFill>
              <a:latin typeface="Calibri"/>
              <a:ea typeface="Calibri"/>
              <a:cs typeface="Calibri"/>
              <a:sym typeface="Calibri"/>
            </a:endParaRPr>
          </a:p>
        </p:txBody>
      </p:sp>
      <p:sp>
        <p:nvSpPr>
          <p:cNvPr id="28" name="Google Shape;28;p4"/>
          <p:cNvSpPr txBox="1">
            <a:spLocks noGrp="1"/>
          </p:cNvSpPr>
          <p:nvPr>
            <p:ph type="body" idx="3"/>
          </p:nvPr>
        </p:nvSpPr>
        <p:spPr>
          <a:xfrm>
            <a:off x="1963283" y="2029478"/>
            <a:ext cx="6723600" cy="2565000"/>
          </a:xfrm>
          <a:prstGeom prst="rect">
            <a:avLst/>
          </a:prstGeom>
          <a:noFill/>
          <a:ln>
            <a:noFill/>
          </a:ln>
        </p:spPr>
        <p:txBody>
          <a:bodyPr spcFirstLastPara="1" wrap="square" lIns="62300" tIns="38475" rIns="31150" bIns="38475" anchor="t" anchorCtr="0">
            <a:noAutofit/>
          </a:bodyPr>
          <a:lstStyle>
            <a:lvl1pPr marL="457200" lvl="0" indent="-317500" algn="l">
              <a:lnSpc>
                <a:spcPct val="90000"/>
              </a:lnSpc>
              <a:spcBef>
                <a:spcPts val="200"/>
              </a:spcBef>
              <a:spcAft>
                <a:spcPts val="0"/>
              </a:spcAft>
              <a:buSzPts val="1400"/>
              <a:buChar char="▪"/>
              <a:defRPr sz="1400"/>
            </a:lvl1pPr>
            <a:lvl2pPr marL="914400" lvl="1" indent="-304800" algn="l">
              <a:lnSpc>
                <a:spcPct val="90000"/>
              </a:lnSpc>
              <a:spcBef>
                <a:spcPts val="200"/>
              </a:spcBef>
              <a:spcAft>
                <a:spcPts val="0"/>
              </a:spcAft>
              <a:buSzPts val="1200"/>
              <a:buChar char="–"/>
              <a:defRPr sz="1200"/>
            </a:lvl2pPr>
            <a:lvl3pPr marL="1371600" lvl="2" indent="-292100" algn="l">
              <a:lnSpc>
                <a:spcPct val="90000"/>
              </a:lnSpc>
              <a:spcBef>
                <a:spcPts val="200"/>
              </a:spcBef>
              <a:spcAft>
                <a:spcPts val="0"/>
              </a:spcAft>
              <a:buSzPts val="1000"/>
              <a:buChar char="o"/>
              <a:defRPr sz="1000"/>
            </a:lvl3pPr>
            <a:lvl4pPr marL="1828800" lvl="3" indent="-292100" algn="l">
              <a:lnSpc>
                <a:spcPct val="90000"/>
              </a:lnSpc>
              <a:spcBef>
                <a:spcPts val="200"/>
              </a:spcBef>
              <a:spcAft>
                <a:spcPts val="0"/>
              </a:spcAft>
              <a:buSzPts val="1000"/>
              <a:buChar char="-"/>
              <a:defRPr sz="1000"/>
            </a:lvl4pPr>
            <a:lvl5pPr marL="2286000" lvl="4" indent="-292100" algn="l">
              <a:lnSpc>
                <a:spcPct val="90000"/>
              </a:lnSpc>
              <a:spcBef>
                <a:spcPts val="200"/>
              </a:spcBef>
              <a:spcAft>
                <a:spcPts val="0"/>
              </a:spcAft>
              <a:buSzPts val="1000"/>
              <a:buFont typeface="Calibri"/>
              <a:buChar char="•"/>
              <a:defRPr sz="1000"/>
            </a:lvl5pPr>
            <a:lvl6pPr marL="2743200" lvl="5" indent="-336550" algn="l">
              <a:lnSpc>
                <a:spcPct val="100000"/>
              </a:lnSpc>
              <a:spcBef>
                <a:spcPts val="300"/>
              </a:spcBef>
              <a:spcAft>
                <a:spcPts val="0"/>
              </a:spcAft>
              <a:buSzPts val="1700"/>
              <a:buFont typeface="Calibri"/>
              <a:buChar char="•"/>
              <a:defRPr sz="1700"/>
            </a:lvl6pPr>
            <a:lvl7pPr marL="3200400" lvl="6" indent="-336550" algn="l">
              <a:lnSpc>
                <a:spcPct val="100000"/>
              </a:lnSpc>
              <a:spcBef>
                <a:spcPts val="300"/>
              </a:spcBef>
              <a:spcAft>
                <a:spcPts val="0"/>
              </a:spcAft>
              <a:buSzPts val="1700"/>
              <a:buFont typeface="Calibri"/>
              <a:buChar char="•"/>
              <a:defRPr sz="1700"/>
            </a:lvl7pPr>
            <a:lvl8pPr marL="3657600" lvl="7" indent="-336550" algn="l">
              <a:lnSpc>
                <a:spcPct val="100000"/>
              </a:lnSpc>
              <a:spcBef>
                <a:spcPts val="300"/>
              </a:spcBef>
              <a:spcAft>
                <a:spcPts val="0"/>
              </a:spcAft>
              <a:buSzPts val="1700"/>
              <a:buFont typeface="Calibri"/>
              <a:buChar char="•"/>
              <a:defRPr sz="1700"/>
            </a:lvl8pPr>
            <a:lvl9pPr marL="4114800" lvl="8" indent="-336550" algn="l">
              <a:lnSpc>
                <a:spcPct val="100000"/>
              </a:lnSpc>
              <a:spcBef>
                <a:spcPts val="300"/>
              </a:spcBef>
              <a:spcAft>
                <a:spcPts val="0"/>
              </a:spcAft>
              <a:buSzPts val="1700"/>
              <a:buFont typeface="Calibri"/>
              <a:buChar char="•"/>
              <a:defRPr sz="17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_Page de transition">
  <p:cSld name="2_Page de transition">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lvl1pPr marL="457200" lvl="0" indent="-228600" algn="r">
              <a:lnSpc>
                <a:spcPct val="90000"/>
              </a:lnSpc>
              <a:spcBef>
                <a:spcPts val="200"/>
              </a:spcBef>
              <a:spcAft>
                <a:spcPts val="0"/>
              </a:spcAft>
              <a:buSzPts val="1400"/>
              <a:buNone/>
              <a:defRPr sz="3100"/>
            </a:lvl1pPr>
            <a:lvl2pPr marL="914400" lvl="1" indent="-304800" algn="l">
              <a:lnSpc>
                <a:spcPct val="90000"/>
              </a:lnSpc>
              <a:spcBef>
                <a:spcPts val="200"/>
              </a:spcBef>
              <a:spcAft>
                <a:spcPts val="0"/>
              </a:spcAft>
              <a:buSzPts val="1200"/>
              <a:buChar char="–"/>
              <a:defRPr/>
            </a:lvl2pPr>
            <a:lvl3pPr marL="1371600" lvl="2" indent="-292100" algn="l">
              <a:lnSpc>
                <a:spcPct val="90000"/>
              </a:lnSpc>
              <a:spcBef>
                <a:spcPts val="200"/>
              </a:spcBef>
              <a:spcAft>
                <a:spcPts val="0"/>
              </a:spcAft>
              <a:buSzPts val="1000"/>
              <a:buChar char="o"/>
              <a:defRPr/>
            </a:lvl3pPr>
            <a:lvl4pPr marL="1828800" lvl="3" indent="-292100" algn="l">
              <a:lnSpc>
                <a:spcPct val="90000"/>
              </a:lnSpc>
              <a:spcBef>
                <a:spcPts val="200"/>
              </a:spcBef>
              <a:spcAft>
                <a:spcPts val="0"/>
              </a:spcAft>
              <a:buSzPts val="1000"/>
              <a:buChar char="-"/>
              <a:defRPr/>
            </a:lvl4pPr>
            <a:lvl5pPr marL="2286000" lvl="4" indent="-292100" algn="l">
              <a:lnSpc>
                <a:spcPct val="90000"/>
              </a:lnSpc>
              <a:spcBef>
                <a:spcPts val="200"/>
              </a:spcBef>
              <a:spcAft>
                <a:spcPts val="0"/>
              </a:spcAft>
              <a:buSzPts val="1000"/>
              <a:buChar char="•"/>
              <a:defRPr/>
            </a:lvl5pPr>
            <a:lvl6pPr marL="2743200" lvl="5" indent="-273050" algn="l">
              <a:lnSpc>
                <a:spcPct val="100000"/>
              </a:lnSpc>
              <a:spcBef>
                <a:spcPts val="100"/>
              </a:spcBef>
              <a:spcAft>
                <a:spcPts val="0"/>
              </a:spcAft>
              <a:buSzPts val="700"/>
              <a:buChar char="•"/>
              <a:defRPr/>
            </a:lvl6pPr>
            <a:lvl7pPr marL="3200400" lvl="6" indent="-273050" algn="l">
              <a:lnSpc>
                <a:spcPct val="100000"/>
              </a:lnSpc>
              <a:spcBef>
                <a:spcPts val="100"/>
              </a:spcBef>
              <a:spcAft>
                <a:spcPts val="0"/>
              </a:spcAft>
              <a:buSzPts val="700"/>
              <a:buChar char="•"/>
              <a:defRPr/>
            </a:lvl7pPr>
            <a:lvl8pPr marL="3657600" lvl="7" indent="-273050" algn="l">
              <a:lnSpc>
                <a:spcPct val="100000"/>
              </a:lnSpc>
              <a:spcBef>
                <a:spcPts val="100"/>
              </a:spcBef>
              <a:spcAft>
                <a:spcPts val="0"/>
              </a:spcAft>
              <a:buSzPts val="700"/>
              <a:buChar char="•"/>
              <a:defRPr/>
            </a:lvl8pPr>
            <a:lvl9pPr marL="4114800" lvl="8" indent="-273050" algn="l">
              <a:lnSpc>
                <a:spcPct val="100000"/>
              </a:lnSpc>
              <a:spcBef>
                <a:spcPts val="100"/>
              </a:spcBef>
              <a:spcAft>
                <a:spcPts val="0"/>
              </a:spcAft>
              <a:buSzPts val="700"/>
              <a:buChar char="•"/>
              <a:defRPr/>
            </a:lvl9pPr>
          </a:lstStyle>
          <a:p>
            <a:endParaRPr/>
          </a:p>
        </p:txBody>
      </p:sp>
      <p:sp>
        <p:nvSpPr>
          <p:cNvPr id="31" name="Google Shape;31;p5"/>
          <p:cNvSpPr txBox="1">
            <a:spLocks noGrp="1"/>
          </p:cNvSpPr>
          <p:nvPr>
            <p:ph type="body" idx="2"/>
          </p:nvPr>
        </p:nvSpPr>
        <p:spPr>
          <a:xfrm>
            <a:off x="1780306" y="742244"/>
            <a:ext cx="7178700" cy="587400"/>
          </a:xfrm>
          <a:prstGeom prst="rect">
            <a:avLst/>
          </a:prstGeom>
          <a:noFill/>
          <a:ln>
            <a:noFill/>
          </a:ln>
        </p:spPr>
        <p:txBody>
          <a:bodyPr spcFirstLastPara="1" wrap="square" lIns="62300" tIns="38475" rIns="31150" bIns="0" anchor="b" anchorCtr="0">
            <a:noAutofit/>
          </a:bodyPr>
          <a:lstStyle>
            <a:lvl1pPr marL="457200" lvl="0" indent="-228600" algn="l">
              <a:lnSpc>
                <a:spcPct val="90000"/>
              </a:lnSpc>
              <a:spcBef>
                <a:spcPts val="200"/>
              </a:spcBef>
              <a:spcAft>
                <a:spcPts val="0"/>
              </a:spcAft>
              <a:buSzPts val="1400"/>
              <a:buNone/>
              <a:defRPr sz="3100" b="1"/>
            </a:lvl1pPr>
            <a:lvl2pPr marL="914400" lvl="1" indent="-304800" algn="l">
              <a:lnSpc>
                <a:spcPct val="90000"/>
              </a:lnSpc>
              <a:spcBef>
                <a:spcPts val="200"/>
              </a:spcBef>
              <a:spcAft>
                <a:spcPts val="0"/>
              </a:spcAft>
              <a:buSzPts val="1200"/>
              <a:buChar char="–"/>
              <a:defRPr/>
            </a:lvl2pPr>
            <a:lvl3pPr marL="1371600" lvl="2" indent="-292100" algn="l">
              <a:lnSpc>
                <a:spcPct val="90000"/>
              </a:lnSpc>
              <a:spcBef>
                <a:spcPts val="200"/>
              </a:spcBef>
              <a:spcAft>
                <a:spcPts val="0"/>
              </a:spcAft>
              <a:buSzPts val="1000"/>
              <a:buChar char="o"/>
              <a:defRPr/>
            </a:lvl3pPr>
            <a:lvl4pPr marL="1828800" lvl="3" indent="-292100" algn="l">
              <a:lnSpc>
                <a:spcPct val="90000"/>
              </a:lnSpc>
              <a:spcBef>
                <a:spcPts val="200"/>
              </a:spcBef>
              <a:spcAft>
                <a:spcPts val="0"/>
              </a:spcAft>
              <a:buSzPts val="1000"/>
              <a:buChar char="-"/>
              <a:defRPr/>
            </a:lvl4pPr>
            <a:lvl5pPr marL="2286000" lvl="4" indent="-292100" algn="l">
              <a:lnSpc>
                <a:spcPct val="90000"/>
              </a:lnSpc>
              <a:spcBef>
                <a:spcPts val="200"/>
              </a:spcBef>
              <a:spcAft>
                <a:spcPts val="0"/>
              </a:spcAft>
              <a:buSzPts val="1000"/>
              <a:buChar char="•"/>
              <a:defRPr/>
            </a:lvl5pPr>
            <a:lvl6pPr marL="2743200" lvl="5" indent="-273050" algn="l">
              <a:lnSpc>
                <a:spcPct val="100000"/>
              </a:lnSpc>
              <a:spcBef>
                <a:spcPts val="100"/>
              </a:spcBef>
              <a:spcAft>
                <a:spcPts val="0"/>
              </a:spcAft>
              <a:buSzPts val="700"/>
              <a:buChar char="•"/>
              <a:defRPr/>
            </a:lvl6pPr>
            <a:lvl7pPr marL="3200400" lvl="6" indent="-273050" algn="l">
              <a:lnSpc>
                <a:spcPct val="100000"/>
              </a:lnSpc>
              <a:spcBef>
                <a:spcPts val="100"/>
              </a:spcBef>
              <a:spcAft>
                <a:spcPts val="0"/>
              </a:spcAft>
              <a:buSzPts val="700"/>
              <a:buChar char="•"/>
              <a:defRPr/>
            </a:lvl7pPr>
            <a:lvl8pPr marL="3657600" lvl="7" indent="-273050" algn="l">
              <a:lnSpc>
                <a:spcPct val="100000"/>
              </a:lnSpc>
              <a:spcBef>
                <a:spcPts val="100"/>
              </a:spcBef>
              <a:spcAft>
                <a:spcPts val="0"/>
              </a:spcAft>
              <a:buSzPts val="700"/>
              <a:buChar char="•"/>
              <a:defRPr/>
            </a:lvl8pPr>
            <a:lvl9pPr marL="4114800" lvl="8" indent="-273050" algn="l">
              <a:lnSpc>
                <a:spcPct val="100000"/>
              </a:lnSpc>
              <a:spcBef>
                <a:spcPts val="100"/>
              </a:spcBef>
              <a:spcAft>
                <a:spcPts val="0"/>
              </a:spcAft>
              <a:buSzPts val="700"/>
              <a:buChar char="•"/>
              <a:defRPr/>
            </a:lvl9pPr>
          </a:lstStyle>
          <a:p>
            <a:endParaRPr/>
          </a:p>
        </p:txBody>
      </p:sp>
      <p:sp>
        <p:nvSpPr>
          <p:cNvPr id="32" name="Google Shape;32;p5"/>
          <p:cNvSpPr/>
          <p:nvPr/>
        </p:nvSpPr>
        <p:spPr>
          <a:xfrm>
            <a:off x="1647367" y="742243"/>
            <a:ext cx="42300" cy="587400"/>
          </a:xfrm>
          <a:prstGeom prst="roundRect">
            <a:avLst>
              <a:gd name="adj" fmla="val 50000"/>
            </a:avLst>
          </a:prstGeom>
          <a:solidFill>
            <a:srgbClr val="980000"/>
          </a:solidFill>
          <a:ln>
            <a:noFill/>
          </a:ln>
        </p:spPr>
        <p:txBody>
          <a:bodyPr spcFirstLastPara="1" wrap="square" lIns="0" tIns="39550" rIns="0" bIns="39550" anchor="ctr" anchorCtr="0">
            <a:noAutofit/>
          </a:bodyPr>
          <a:lstStyle/>
          <a:p>
            <a:pPr marL="0" marR="0" lvl="0" indent="0" algn="ctr" rtl="0">
              <a:lnSpc>
                <a:spcPct val="100000"/>
              </a:lnSpc>
              <a:spcBef>
                <a:spcPts val="0"/>
              </a:spcBef>
              <a:spcAft>
                <a:spcPts val="0"/>
              </a:spcAft>
              <a:buNone/>
            </a:pPr>
            <a:endParaRPr sz="800" b="1" i="0" u="none" strike="noStrike" cap="small">
              <a:solidFill>
                <a:schemeClr val="lt1"/>
              </a:solidFill>
              <a:latin typeface="Calibri"/>
              <a:ea typeface="Calibri"/>
              <a:cs typeface="Calibri"/>
              <a:sym typeface="Calibri"/>
            </a:endParaRPr>
          </a:p>
        </p:txBody>
      </p:sp>
      <p:sp>
        <p:nvSpPr>
          <p:cNvPr id="33" name="Google Shape;33;p5"/>
          <p:cNvSpPr txBox="1">
            <a:spLocks noGrp="1"/>
          </p:cNvSpPr>
          <p:nvPr>
            <p:ph type="body" idx="3"/>
          </p:nvPr>
        </p:nvSpPr>
        <p:spPr>
          <a:xfrm>
            <a:off x="1963283" y="2029478"/>
            <a:ext cx="6723600" cy="2565000"/>
          </a:xfrm>
          <a:prstGeom prst="rect">
            <a:avLst/>
          </a:prstGeom>
          <a:noFill/>
          <a:ln>
            <a:noFill/>
          </a:ln>
        </p:spPr>
        <p:txBody>
          <a:bodyPr spcFirstLastPara="1" wrap="square" lIns="62300" tIns="38475" rIns="31150" bIns="38475" anchor="t" anchorCtr="0">
            <a:noAutofit/>
          </a:bodyPr>
          <a:lstStyle>
            <a:lvl1pPr marL="457200" lvl="0" indent="-317500" algn="l">
              <a:lnSpc>
                <a:spcPct val="90000"/>
              </a:lnSpc>
              <a:spcBef>
                <a:spcPts val="200"/>
              </a:spcBef>
              <a:spcAft>
                <a:spcPts val="0"/>
              </a:spcAft>
              <a:buSzPts val="1400"/>
              <a:buChar char="▪"/>
              <a:defRPr sz="1400"/>
            </a:lvl1pPr>
            <a:lvl2pPr marL="914400" lvl="1" indent="-304800" algn="l">
              <a:lnSpc>
                <a:spcPct val="90000"/>
              </a:lnSpc>
              <a:spcBef>
                <a:spcPts val="200"/>
              </a:spcBef>
              <a:spcAft>
                <a:spcPts val="0"/>
              </a:spcAft>
              <a:buSzPts val="1200"/>
              <a:buChar char="–"/>
              <a:defRPr sz="1200"/>
            </a:lvl2pPr>
            <a:lvl3pPr marL="1371600" lvl="2" indent="-292100" algn="l">
              <a:lnSpc>
                <a:spcPct val="90000"/>
              </a:lnSpc>
              <a:spcBef>
                <a:spcPts val="200"/>
              </a:spcBef>
              <a:spcAft>
                <a:spcPts val="0"/>
              </a:spcAft>
              <a:buSzPts val="1000"/>
              <a:buChar char="o"/>
              <a:defRPr sz="1000"/>
            </a:lvl3pPr>
            <a:lvl4pPr marL="1828800" lvl="3" indent="-292100" algn="l">
              <a:lnSpc>
                <a:spcPct val="90000"/>
              </a:lnSpc>
              <a:spcBef>
                <a:spcPts val="200"/>
              </a:spcBef>
              <a:spcAft>
                <a:spcPts val="0"/>
              </a:spcAft>
              <a:buSzPts val="1000"/>
              <a:buChar char="-"/>
              <a:defRPr sz="1000"/>
            </a:lvl4pPr>
            <a:lvl5pPr marL="2286000" lvl="4" indent="-292100" algn="l">
              <a:lnSpc>
                <a:spcPct val="90000"/>
              </a:lnSpc>
              <a:spcBef>
                <a:spcPts val="200"/>
              </a:spcBef>
              <a:spcAft>
                <a:spcPts val="0"/>
              </a:spcAft>
              <a:buSzPts val="1000"/>
              <a:buChar char="•"/>
              <a:defRPr sz="1000"/>
            </a:lvl5pPr>
            <a:lvl6pPr marL="2743200" lvl="5" indent="-273050" algn="l">
              <a:lnSpc>
                <a:spcPct val="100000"/>
              </a:lnSpc>
              <a:spcBef>
                <a:spcPts val="100"/>
              </a:spcBef>
              <a:spcAft>
                <a:spcPts val="0"/>
              </a:spcAft>
              <a:buSzPts val="700"/>
              <a:buChar char="•"/>
              <a:defRPr sz="1700"/>
            </a:lvl6pPr>
            <a:lvl7pPr marL="3200400" lvl="6" indent="-273050" algn="l">
              <a:lnSpc>
                <a:spcPct val="100000"/>
              </a:lnSpc>
              <a:spcBef>
                <a:spcPts val="100"/>
              </a:spcBef>
              <a:spcAft>
                <a:spcPts val="0"/>
              </a:spcAft>
              <a:buSzPts val="700"/>
              <a:buChar char="•"/>
              <a:defRPr sz="1700"/>
            </a:lvl7pPr>
            <a:lvl8pPr marL="3657600" lvl="7" indent="-273050" algn="l">
              <a:lnSpc>
                <a:spcPct val="100000"/>
              </a:lnSpc>
              <a:spcBef>
                <a:spcPts val="100"/>
              </a:spcBef>
              <a:spcAft>
                <a:spcPts val="0"/>
              </a:spcAft>
              <a:buSzPts val="700"/>
              <a:buChar char="•"/>
              <a:defRPr sz="1700"/>
            </a:lvl8pPr>
            <a:lvl9pPr marL="4114800" lvl="8" indent="-273050" algn="l">
              <a:lnSpc>
                <a:spcPct val="100000"/>
              </a:lnSpc>
              <a:spcBef>
                <a:spcPts val="100"/>
              </a:spcBef>
              <a:spcAft>
                <a:spcPts val="0"/>
              </a:spcAft>
              <a:buSzPts val="700"/>
              <a:buChar char="•"/>
              <a:defRPr sz="17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17635" y="166688"/>
            <a:ext cx="8308200" cy="515400"/>
          </a:xfrm>
          <a:prstGeom prst="rect">
            <a:avLst/>
          </a:prstGeom>
          <a:noFill/>
          <a:ln>
            <a:noFill/>
          </a:ln>
        </p:spPr>
        <p:txBody>
          <a:bodyPr spcFirstLastPara="1" wrap="square" lIns="0" tIns="38475" rIns="15575" bIns="15575" anchor="b" anchorCtr="0">
            <a:noAutofit/>
          </a:bodyPr>
          <a:lstStyle>
            <a:lvl1pPr lvl="0" algn="l">
              <a:lnSpc>
                <a:spcPct val="90000"/>
              </a:lnSpc>
              <a:spcBef>
                <a:spcPts val="0"/>
              </a:spcBef>
              <a:spcAft>
                <a:spcPts val="0"/>
              </a:spcAft>
              <a:buSzPts val="1200"/>
              <a:buNone/>
              <a:defRPr/>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17635" y="166688"/>
            <a:ext cx="8253000" cy="514500"/>
          </a:xfrm>
          <a:prstGeom prst="rect">
            <a:avLst/>
          </a:prstGeom>
          <a:noFill/>
          <a:ln>
            <a:noFill/>
          </a:ln>
        </p:spPr>
        <p:txBody>
          <a:bodyPr spcFirstLastPara="1" wrap="square" lIns="0" tIns="38475" rIns="15575" bIns="15575" anchor="b" anchorCtr="0">
            <a:noAutofit/>
          </a:bodyPr>
          <a:lstStyle>
            <a:lvl1pPr lvl="0" algn="l">
              <a:lnSpc>
                <a:spcPct val="90000"/>
              </a:lnSpc>
              <a:spcBef>
                <a:spcPts val="0"/>
              </a:spcBef>
              <a:spcAft>
                <a:spcPts val="0"/>
              </a:spcAft>
              <a:buSzPts val="1200"/>
              <a:buNone/>
              <a:defRPr sz="1600" b="1"/>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a:endParaRPr/>
          </a:p>
        </p:txBody>
      </p:sp>
      <p:sp>
        <p:nvSpPr>
          <p:cNvPr id="38" name="Google Shape;38;p7"/>
          <p:cNvSpPr txBox="1">
            <a:spLocks noGrp="1"/>
          </p:cNvSpPr>
          <p:nvPr>
            <p:ph type="body" idx="1"/>
          </p:nvPr>
        </p:nvSpPr>
        <p:spPr>
          <a:xfrm>
            <a:off x="3575539" y="951310"/>
            <a:ext cx="5111400" cy="3643200"/>
          </a:xfrm>
          <a:prstGeom prst="rect">
            <a:avLst/>
          </a:prstGeom>
          <a:noFill/>
          <a:ln>
            <a:noFill/>
          </a:ln>
        </p:spPr>
        <p:txBody>
          <a:bodyPr spcFirstLastPara="1" wrap="square" lIns="62300" tIns="38475" rIns="31150" bIns="38475" anchor="t" anchorCtr="0">
            <a:noAutofit/>
          </a:bodyPr>
          <a:lstStyle>
            <a:lvl1pPr marL="457200" lvl="0" indent="-317500" algn="l">
              <a:lnSpc>
                <a:spcPct val="90000"/>
              </a:lnSpc>
              <a:spcBef>
                <a:spcPts val="200"/>
              </a:spcBef>
              <a:spcAft>
                <a:spcPts val="0"/>
              </a:spcAft>
              <a:buSzPts val="1400"/>
              <a:buChar char="▪"/>
              <a:defRPr sz="1400"/>
            </a:lvl1pPr>
            <a:lvl2pPr marL="914400" lvl="1" indent="-304800" algn="l">
              <a:lnSpc>
                <a:spcPct val="90000"/>
              </a:lnSpc>
              <a:spcBef>
                <a:spcPts val="200"/>
              </a:spcBef>
              <a:spcAft>
                <a:spcPts val="0"/>
              </a:spcAft>
              <a:buSzPts val="1200"/>
              <a:buChar char="–"/>
              <a:defRPr sz="1200"/>
            </a:lvl2pPr>
            <a:lvl3pPr marL="1371600" lvl="2" indent="-292100" algn="l">
              <a:lnSpc>
                <a:spcPct val="90000"/>
              </a:lnSpc>
              <a:spcBef>
                <a:spcPts val="200"/>
              </a:spcBef>
              <a:spcAft>
                <a:spcPts val="0"/>
              </a:spcAft>
              <a:buSzPts val="1000"/>
              <a:buChar char="o"/>
              <a:defRPr sz="1000"/>
            </a:lvl3pPr>
            <a:lvl4pPr marL="1828800" lvl="3" indent="-292100" algn="l">
              <a:lnSpc>
                <a:spcPct val="90000"/>
              </a:lnSpc>
              <a:spcBef>
                <a:spcPts val="200"/>
              </a:spcBef>
              <a:spcAft>
                <a:spcPts val="0"/>
              </a:spcAft>
              <a:buSzPts val="1000"/>
              <a:buChar char="-"/>
              <a:defRPr sz="1000"/>
            </a:lvl4pPr>
            <a:lvl5pPr marL="2286000" lvl="4" indent="-292100" algn="l">
              <a:lnSpc>
                <a:spcPct val="90000"/>
              </a:lnSpc>
              <a:spcBef>
                <a:spcPts val="200"/>
              </a:spcBef>
              <a:spcAft>
                <a:spcPts val="0"/>
              </a:spcAft>
              <a:buSzPts val="1000"/>
              <a:buFont typeface="Calibri"/>
              <a:buChar char="•"/>
              <a:defRPr sz="1000"/>
            </a:lvl5pPr>
            <a:lvl6pPr marL="2743200" lvl="5" indent="-336550" algn="l">
              <a:lnSpc>
                <a:spcPct val="100000"/>
              </a:lnSpc>
              <a:spcBef>
                <a:spcPts val="300"/>
              </a:spcBef>
              <a:spcAft>
                <a:spcPts val="0"/>
              </a:spcAft>
              <a:buSzPts val="1700"/>
              <a:buFont typeface="Calibri"/>
              <a:buChar char="•"/>
              <a:defRPr sz="1700"/>
            </a:lvl6pPr>
            <a:lvl7pPr marL="3200400" lvl="6" indent="-336550" algn="l">
              <a:lnSpc>
                <a:spcPct val="100000"/>
              </a:lnSpc>
              <a:spcBef>
                <a:spcPts val="300"/>
              </a:spcBef>
              <a:spcAft>
                <a:spcPts val="0"/>
              </a:spcAft>
              <a:buSzPts val="1700"/>
              <a:buFont typeface="Calibri"/>
              <a:buChar char="•"/>
              <a:defRPr sz="1700"/>
            </a:lvl7pPr>
            <a:lvl8pPr marL="3657600" lvl="7" indent="-336550" algn="l">
              <a:lnSpc>
                <a:spcPct val="100000"/>
              </a:lnSpc>
              <a:spcBef>
                <a:spcPts val="300"/>
              </a:spcBef>
              <a:spcAft>
                <a:spcPts val="0"/>
              </a:spcAft>
              <a:buSzPts val="1700"/>
              <a:buFont typeface="Calibri"/>
              <a:buChar char="•"/>
              <a:defRPr sz="1700"/>
            </a:lvl8pPr>
            <a:lvl9pPr marL="4114800" lvl="8" indent="-336550" algn="l">
              <a:lnSpc>
                <a:spcPct val="100000"/>
              </a:lnSpc>
              <a:spcBef>
                <a:spcPts val="300"/>
              </a:spcBef>
              <a:spcAft>
                <a:spcPts val="0"/>
              </a:spcAft>
              <a:buSzPts val="1700"/>
              <a:buFont typeface="Calibri"/>
              <a:buChar char="•"/>
              <a:defRPr sz="1700"/>
            </a:lvl9pPr>
          </a:lstStyle>
          <a:p>
            <a:endParaRPr/>
          </a:p>
        </p:txBody>
      </p:sp>
      <p:sp>
        <p:nvSpPr>
          <p:cNvPr id="39" name="Google Shape;39;p7"/>
          <p:cNvSpPr txBox="1">
            <a:spLocks noGrp="1"/>
          </p:cNvSpPr>
          <p:nvPr>
            <p:ph type="body" idx="2"/>
          </p:nvPr>
        </p:nvSpPr>
        <p:spPr>
          <a:xfrm>
            <a:off x="457201" y="951311"/>
            <a:ext cx="3008400" cy="3643200"/>
          </a:xfrm>
          <a:prstGeom prst="rect">
            <a:avLst/>
          </a:prstGeom>
          <a:noFill/>
          <a:ln>
            <a:noFill/>
          </a:ln>
        </p:spPr>
        <p:txBody>
          <a:bodyPr spcFirstLastPara="1" wrap="square" lIns="62300" tIns="38475" rIns="31150" bIns="38475" anchor="t" anchorCtr="0">
            <a:noAutofit/>
          </a:bodyPr>
          <a:lstStyle>
            <a:lvl1pPr marL="457200" lvl="0" indent="-228600" algn="l">
              <a:lnSpc>
                <a:spcPct val="90000"/>
              </a:lnSpc>
              <a:spcBef>
                <a:spcPts val="200"/>
              </a:spcBef>
              <a:spcAft>
                <a:spcPts val="0"/>
              </a:spcAft>
              <a:buSzPts val="1200"/>
              <a:buNone/>
              <a:defRPr sz="1200"/>
            </a:lvl1pPr>
            <a:lvl2pPr marL="914400" lvl="1" indent="-228600" algn="l">
              <a:lnSpc>
                <a:spcPct val="90000"/>
              </a:lnSpc>
              <a:spcBef>
                <a:spcPts val="200"/>
              </a:spcBef>
              <a:spcAft>
                <a:spcPts val="0"/>
              </a:spcAft>
              <a:buSzPts val="1000"/>
              <a:buNone/>
              <a:defRPr sz="1000"/>
            </a:lvl2pPr>
            <a:lvl3pPr marL="1371600" lvl="2" indent="-228600" algn="l">
              <a:lnSpc>
                <a:spcPct val="90000"/>
              </a:lnSpc>
              <a:spcBef>
                <a:spcPts val="200"/>
              </a:spcBef>
              <a:spcAft>
                <a:spcPts val="0"/>
              </a:spcAft>
              <a:buSzPts val="900"/>
              <a:buNone/>
              <a:defRPr sz="900"/>
            </a:lvl3pPr>
            <a:lvl4pPr marL="1828800" lvl="3" indent="-228600" algn="l">
              <a:lnSpc>
                <a:spcPct val="90000"/>
              </a:lnSpc>
              <a:spcBef>
                <a:spcPts val="200"/>
              </a:spcBef>
              <a:spcAft>
                <a:spcPts val="0"/>
              </a:spcAft>
              <a:buSzPts val="800"/>
              <a:buNone/>
              <a:defRPr sz="800"/>
            </a:lvl4pPr>
            <a:lvl5pPr marL="2286000" lvl="4" indent="-228600" algn="l">
              <a:lnSpc>
                <a:spcPct val="90000"/>
              </a:lnSpc>
              <a:spcBef>
                <a:spcPts val="200"/>
              </a:spcBef>
              <a:spcAft>
                <a:spcPts val="0"/>
              </a:spcAft>
              <a:buSzPts val="800"/>
              <a:buFont typeface="Calibri"/>
              <a:buNone/>
              <a:defRPr sz="800"/>
            </a:lvl5pPr>
            <a:lvl6pPr marL="2743200" lvl="5" indent="-228600" algn="l">
              <a:lnSpc>
                <a:spcPct val="100000"/>
              </a:lnSpc>
              <a:spcBef>
                <a:spcPts val="200"/>
              </a:spcBef>
              <a:spcAft>
                <a:spcPts val="0"/>
              </a:spcAft>
              <a:buSzPts val="800"/>
              <a:buFont typeface="Calibri"/>
              <a:buNone/>
              <a:defRPr sz="800"/>
            </a:lvl6pPr>
            <a:lvl7pPr marL="3200400" lvl="6" indent="-228600" algn="l">
              <a:lnSpc>
                <a:spcPct val="100000"/>
              </a:lnSpc>
              <a:spcBef>
                <a:spcPts val="200"/>
              </a:spcBef>
              <a:spcAft>
                <a:spcPts val="0"/>
              </a:spcAft>
              <a:buSzPts val="800"/>
              <a:buFont typeface="Calibri"/>
              <a:buNone/>
              <a:defRPr sz="800"/>
            </a:lvl7pPr>
            <a:lvl8pPr marL="3657600" lvl="7" indent="-228600" algn="l">
              <a:lnSpc>
                <a:spcPct val="100000"/>
              </a:lnSpc>
              <a:spcBef>
                <a:spcPts val="200"/>
              </a:spcBef>
              <a:spcAft>
                <a:spcPts val="0"/>
              </a:spcAft>
              <a:buSzPts val="800"/>
              <a:buFont typeface="Calibri"/>
              <a:buNone/>
              <a:defRPr sz="800"/>
            </a:lvl8pPr>
            <a:lvl9pPr marL="4114800" lvl="8" indent="-228600" algn="l">
              <a:lnSpc>
                <a:spcPct val="100000"/>
              </a:lnSpc>
              <a:spcBef>
                <a:spcPts val="200"/>
              </a:spcBef>
              <a:spcAft>
                <a:spcPts val="0"/>
              </a:spcAft>
              <a:buSzPts val="800"/>
              <a:buFont typeface="Calibri"/>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iapositive de fin">
  <p:cSld name="Diapositive de fin">
    <p:spTree>
      <p:nvGrpSpPr>
        <p:cNvPr id="1" name="Shape 40"/>
        <p:cNvGrpSpPr/>
        <p:nvPr/>
      </p:nvGrpSpPr>
      <p:grpSpPr>
        <a:xfrm>
          <a:off x="0" y="0"/>
          <a:ext cx="0" cy="0"/>
          <a:chOff x="0" y="0"/>
          <a:chExt cx="0" cy="0"/>
        </a:xfrm>
      </p:grpSpPr>
      <p:sp>
        <p:nvSpPr>
          <p:cNvPr id="41" name="Google Shape;41;p8"/>
          <p:cNvSpPr/>
          <p:nvPr/>
        </p:nvSpPr>
        <p:spPr>
          <a:xfrm>
            <a:off x="0" y="3746631"/>
            <a:ext cx="9144000" cy="1437000"/>
          </a:xfrm>
          <a:prstGeom prst="rect">
            <a:avLst/>
          </a:prstGeom>
          <a:solidFill>
            <a:srgbClr val="980000"/>
          </a:solidFill>
          <a:ln>
            <a:noFill/>
          </a:ln>
        </p:spPr>
        <p:txBody>
          <a:bodyPr spcFirstLastPara="1" wrap="square" lIns="79125" tIns="39550" rIns="79125" bIns="3955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cxnSp>
        <p:nvCxnSpPr>
          <p:cNvPr id="42" name="Google Shape;42;p8"/>
          <p:cNvCxnSpPr/>
          <p:nvPr/>
        </p:nvCxnSpPr>
        <p:spPr>
          <a:xfrm>
            <a:off x="5451231" y="4138613"/>
            <a:ext cx="0" cy="567900"/>
          </a:xfrm>
          <a:prstGeom prst="straightConnector1">
            <a:avLst/>
          </a:prstGeom>
          <a:noFill/>
          <a:ln w="12700" cap="flat" cmpd="sng">
            <a:solidFill>
              <a:srgbClr val="C0C0C0"/>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Vide">
  <p:cSld name="Vide">
    <p:spTree>
      <p:nvGrpSpPr>
        <p:cNvPr id="1" name="Shape 43"/>
        <p:cNvGrpSpPr/>
        <p:nvPr/>
      </p:nvGrpSpPr>
      <p:grpSpPr>
        <a:xfrm>
          <a:off x="0" y="0"/>
          <a:ext cx="0" cy="0"/>
          <a:chOff x="0" y="0"/>
          <a:chExt cx="0" cy="0"/>
        </a:xfrm>
      </p:grpSpPr>
      <p:cxnSp>
        <p:nvCxnSpPr>
          <p:cNvPr id="44" name="Google Shape;44;p9"/>
          <p:cNvCxnSpPr/>
          <p:nvPr/>
        </p:nvCxnSpPr>
        <p:spPr>
          <a:xfrm>
            <a:off x="8725846" y="4988346"/>
            <a:ext cx="0" cy="139800"/>
          </a:xfrm>
          <a:prstGeom prst="straightConnector1">
            <a:avLst/>
          </a:prstGeom>
          <a:noFill/>
          <a:ln w="9525" cap="flat" cmpd="sng">
            <a:solidFill>
              <a:schemeClr val="accent4"/>
            </a:solidFill>
            <a:prstDash val="solid"/>
            <a:round/>
            <a:headEnd type="none" w="sm" len="sm"/>
            <a:tailEnd type="none" w="sm" len="sm"/>
          </a:ln>
        </p:spPr>
      </p:cxnSp>
      <p:sp>
        <p:nvSpPr>
          <p:cNvPr id="45" name="Google Shape;45;p9"/>
          <p:cNvSpPr txBox="1"/>
          <p:nvPr/>
        </p:nvSpPr>
        <p:spPr>
          <a:xfrm>
            <a:off x="8759542" y="4995879"/>
            <a:ext cx="375300" cy="147600"/>
          </a:xfrm>
          <a:prstGeom prst="rect">
            <a:avLst/>
          </a:prstGeom>
          <a:noFill/>
          <a:ln>
            <a:noFill/>
          </a:ln>
        </p:spPr>
        <p:txBody>
          <a:bodyPr spcFirstLastPara="1" wrap="square" lIns="15575" tIns="39550" rIns="15575" bIns="3955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fr-FR" sz="800" b="0" i="0" u="none" strike="noStrike" cap="none">
                <a:solidFill>
                  <a:schemeClr val="accent3"/>
                </a:solidFill>
                <a:latin typeface="Calibri"/>
                <a:ea typeface="Calibri"/>
                <a:cs typeface="Calibri"/>
                <a:sym typeface="Calibri"/>
              </a:rPr>
              <a:t>p. </a:t>
            </a:r>
            <a:fld id="{00000000-1234-1234-1234-123412341234}" type="slidenum">
              <a:rPr lang="fr-FR" sz="800" b="0" i="0" u="none" strike="noStrike" cap="none">
                <a:solidFill>
                  <a:schemeClr val="accent3"/>
                </a:solidFill>
                <a:latin typeface="Calibri"/>
                <a:ea typeface="Calibri"/>
                <a:cs typeface="Calibri"/>
                <a:sym typeface="Calibri"/>
              </a:rPr>
              <a:t>‹N°›</a:t>
            </a:fld>
            <a:endParaRPr sz="800" b="0" i="0" u="none" strike="noStrike" cap="none">
              <a:solidFill>
                <a:schemeClr val="accent3"/>
              </a:solidFill>
              <a:latin typeface="Calibri"/>
              <a:ea typeface="Calibri"/>
              <a:cs typeface="Calibri"/>
              <a:sym typeface="Calibri"/>
            </a:endParaRPr>
          </a:p>
        </p:txBody>
      </p:sp>
      <p:pic>
        <p:nvPicPr>
          <p:cNvPr id="46" name="Google Shape;46;p9"/>
          <p:cNvPicPr preferRelativeResize="0"/>
          <p:nvPr/>
        </p:nvPicPr>
        <p:blipFill rotWithShape="1">
          <a:blip r:embed="rId2">
            <a:alphaModFix/>
          </a:blip>
          <a:srcRect l="22717" t="31914" r="21785" b="23102"/>
          <a:stretch/>
        </p:blipFill>
        <p:spPr>
          <a:xfrm>
            <a:off x="8137899" y="4971197"/>
            <a:ext cx="505943" cy="17390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rot="5400000">
            <a:off x="6289626" y="2346066"/>
            <a:ext cx="4035000" cy="735900"/>
          </a:xfrm>
          <a:prstGeom prst="rect">
            <a:avLst/>
          </a:prstGeom>
          <a:noFill/>
          <a:ln>
            <a:noFill/>
          </a:ln>
        </p:spPr>
        <p:txBody>
          <a:bodyPr spcFirstLastPara="1" wrap="square" lIns="0" tIns="38475" rIns="15575" bIns="15575" anchor="b" anchorCtr="0">
            <a:noAutofit/>
          </a:bodyPr>
          <a:lstStyle>
            <a:lvl1pPr lvl="0" algn="l">
              <a:lnSpc>
                <a:spcPct val="90000"/>
              </a:lnSpc>
              <a:spcBef>
                <a:spcPts val="0"/>
              </a:spcBef>
              <a:spcAft>
                <a:spcPts val="0"/>
              </a:spcAft>
              <a:buSzPts val="1200"/>
              <a:buNone/>
              <a:defRPr/>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a:endParaRPr/>
          </a:p>
        </p:txBody>
      </p:sp>
      <p:sp>
        <p:nvSpPr>
          <p:cNvPr id="49" name="Google Shape;49;p10"/>
          <p:cNvSpPr txBox="1">
            <a:spLocks noGrp="1"/>
          </p:cNvSpPr>
          <p:nvPr>
            <p:ph type="body" idx="1"/>
          </p:nvPr>
        </p:nvSpPr>
        <p:spPr>
          <a:xfrm rot="5400000">
            <a:off x="1958989" y="-844884"/>
            <a:ext cx="4035000" cy="7117800"/>
          </a:xfrm>
          <a:prstGeom prst="rect">
            <a:avLst/>
          </a:prstGeom>
          <a:noFill/>
          <a:ln>
            <a:noFill/>
          </a:ln>
        </p:spPr>
        <p:txBody>
          <a:bodyPr spcFirstLastPara="1" wrap="square" lIns="62300" tIns="38475" rIns="31150" bIns="38475" anchor="t" anchorCtr="0">
            <a:noAutofit/>
          </a:bodyPr>
          <a:lstStyle>
            <a:lvl1pPr marL="457200" lvl="0" indent="-330200" algn="l">
              <a:lnSpc>
                <a:spcPct val="90000"/>
              </a:lnSpc>
              <a:spcBef>
                <a:spcPts val="200"/>
              </a:spcBef>
              <a:spcAft>
                <a:spcPts val="0"/>
              </a:spcAft>
              <a:buSzPts val="1600"/>
              <a:buChar char="▪"/>
              <a:defRPr/>
            </a:lvl1pPr>
            <a:lvl2pPr marL="914400" lvl="1" indent="-330200" algn="l">
              <a:lnSpc>
                <a:spcPct val="90000"/>
              </a:lnSpc>
              <a:spcBef>
                <a:spcPts val="200"/>
              </a:spcBef>
              <a:spcAft>
                <a:spcPts val="0"/>
              </a:spcAft>
              <a:buSzPts val="1600"/>
              <a:buChar char="–"/>
              <a:defRPr/>
            </a:lvl2pPr>
            <a:lvl3pPr marL="1371600" lvl="2" indent="-330200" algn="l">
              <a:lnSpc>
                <a:spcPct val="90000"/>
              </a:lnSpc>
              <a:spcBef>
                <a:spcPts val="200"/>
              </a:spcBef>
              <a:spcAft>
                <a:spcPts val="0"/>
              </a:spcAft>
              <a:buSzPts val="1600"/>
              <a:buChar char="o"/>
              <a:defRPr/>
            </a:lvl3pPr>
            <a:lvl4pPr marL="1828800" lvl="3" indent="-330200" algn="l">
              <a:lnSpc>
                <a:spcPct val="90000"/>
              </a:lnSpc>
              <a:spcBef>
                <a:spcPts val="200"/>
              </a:spcBef>
              <a:spcAft>
                <a:spcPts val="0"/>
              </a:spcAft>
              <a:buSzPts val="1600"/>
              <a:buChar char="-"/>
              <a:defRPr/>
            </a:lvl4pPr>
            <a:lvl5pPr marL="2286000" lvl="4" indent="-330200" algn="l">
              <a:lnSpc>
                <a:spcPct val="90000"/>
              </a:lnSpc>
              <a:spcBef>
                <a:spcPts val="200"/>
              </a:spcBef>
              <a:spcAft>
                <a:spcPts val="0"/>
              </a:spcAft>
              <a:buSzPts val="1600"/>
              <a:buChar char="•"/>
              <a:defRPr/>
            </a:lvl5pPr>
            <a:lvl6pPr marL="2743200" lvl="5" indent="-330200" algn="l">
              <a:lnSpc>
                <a:spcPct val="100000"/>
              </a:lnSpc>
              <a:spcBef>
                <a:spcPts val="300"/>
              </a:spcBef>
              <a:spcAft>
                <a:spcPts val="0"/>
              </a:spcAft>
              <a:buSzPts val="1600"/>
              <a:buChar char="•"/>
              <a:defRPr/>
            </a:lvl6pPr>
            <a:lvl7pPr marL="3200400" lvl="6" indent="-330200" algn="l">
              <a:lnSpc>
                <a:spcPct val="100000"/>
              </a:lnSpc>
              <a:spcBef>
                <a:spcPts val="300"/>
              </a:spcBef>
              <a:spcAft>
                <a:spcPts val="0"/>
              </a:spcAft>
              <a:buSzPts val="1600"/>
              <a:buChar char="•"/>
              <a:defRPr/>
            </a:lvl7pPr>
            <a:lvl8pPr marL="3657600" lvl="7" indent="-330200" algn="l">
              <a:lnSpc>
                <a:spcPct val="100000"/>
              </a:lnSpc>
              <a:spcBef>
                <a:spcPts val="300"/>
              </a:spcBef>
              <a:spcAft>
                <a:spcPts val="0"/>
              </a:spcAft>
              <a:buSzPts val="1600"/>
              <a:buChar char="•"/>
              <a:defRPr/>
            </a:lvl8pPr>
            <a:lvl9pPr marL="4114800" lvl="8" indent="-330200" algn="l">
              <a:lnSpc>
                <a:spcPct val="100000"/>
              </a:lnSpc>
              <a:spcBef>
                <a:spcPts val="300"/>
              </a:spcBef>
              <a:spcAft>
                <a:spcPts val="0"/>
              </a:spcAft>
              <a:buSzPts val="16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2988468" y="4888298"/>
            <a:ext cx="3167100" cy="187500"/>
          </a:xfrm>
          <a:prstGeom prst="rect">
            <a:avLst/>
          </a:prstGeom>
          <a:noFill/>
          <a:ln>
            <a:noFill/>
          </a:ln>
        </p:spPr>
        <p:txBody>
          <a:bodyPr spcFirstLastPara="1" wrap="square" lIns="31150" tIns="31150" rIns="31150" bIns="31150" anchor="ctr" anchorCtr="0">
            <a:spAutoFit/>
          </a:bodyPr>
          <a:lstStyle/>
          <a:p>
            <a:pPr marL="0" marR="0" lvl="0" indent="0" algn="ctr" rtl="0">
              <a:lnSpc>
                <a:spcPct val="90000"/>
              </a:lnSpc>
              <a:spcBef>
                <a:spcPts val="0"/>
              </a:spcBef>
              <a:spcAft>
                <a:spcPts val="0"/>
              </a:spcAft>
              <a:buClr>
                <a:srgbClr val="000000"/>
              </a:buClr>
              <a:buSzPts val="900"/>
              <a:buFont typeface="Arial"/>
              <a:buNone/>
            </a:pPr>
            <a:r>
              <a:rPr lang="fr-FR" sz="900">
                <a:solidFill>
                  <a:schemeClr val="accent3"/>
                </a:solidFill>
                <a:latin typeface="Calibri"/>
                <a:ea typeface="Calibri"/>
                <a:cs typeface="Calibri"/>
                <a:sym typeface="Calibri"/>
              </a:rPr>
              <a:t>Analyse des avis clients en assurance</a:t>
            </a:r>
            <a:r>
              <a:rPr lang="fr-FR" sz="900" b="0" i="0" u="none" strike="noStrike" cap="none">
                <a:solidFill>
                  <a:schemeClr val="accent3"/>
                </a:solidFill>
                <a:latin typeface="Calibri"/>
                <a:ea typeface="Calibri"/>
                <a:cs typeface="Calibri"/>
                <a:sym typeface="Calibri"/>
              </a:rPr>
              <a:t> | </a:t>
            </a:r>
            <a:r>
              <a:rPr lang="fr-FR" sz="900">
                <a:solidFill>
                  <a:schemeClr val="accent3"/>
                </a:solidFill>
                <a:latin typeface="Calibri"/>
                <a:ea typeface="Calibri"/>
                <a:cs typeface="Calibri"/>
                <a:sym typeface="Calibri"/>
              </a:rPr>
              <a:t>NLP ESILV</a:t>
            </a:r>
            <a:endParaRPr sz="900" b="0" i="0" u="none" strike="noStrike" cap="none">
              <a:solidFill>
                <a:schemeClr val="accent3"/>
              </a:solidFill>
              <a:latin typeface="Calibri"/>
              <a:ea typeface="Calibri"/>
              <a:cs typeface="Calibri"/>
              <a:sym typeface="Calibri"/>
            </a:endParaRPr>
          </a:p>
        </p:txBody>
      </p:sp>
      <p:sp>
        <p:nvSpPr>
          <p:cNvPr id="11" name="Google Shape;11;p1"/>
          <p:cNvSpPr txBox="1">
            <a:spLocks noGrp="1"/>
          </p:cNvSpPr>
          <p:nvPr>
            <p:ph type="title"/>
          </p:nvPr>
        </p:nvSpPr>
        <p:spPr>
          <a:xfrm>
            <a:off x="417635" y="166688"/>
            <a:ext cx="8308200" cy="515400"/>
          </a:xfrm>
          <a:prstGeom prst="rect">
            <a:avLst/>
          </a:prstGeom>
          <a:noFill/>
          <a:ln>
            <a:noFill/>
          </a:ln>
        </p:spPr>
        <p:txBody>
          <a:bodyPr spcFirstLastPara="1" wrap="square" lIns="0" tIns="38475" rIns="15575" bIns="15575" anchor="b" anchorCtr="0">
            <a:noAutofit/>
          </a:bodyPr>
          <a:lstStyle>
            <a:lvl1pPr marR="0" lvl="0" algn="l" rtl="0">
              <a:lnSpc>
                <a:spcPct val="90000"/>
              </a:lnSpc>
              <a:spcBef>
                <a:spcPts val="0"/>
              </a:spcBef>
              <a:spcAft>
                <a:spcPts val="0"/>
              </a:spcAft>
              <a:buClr>
                <a:srgbClr val="000000"/>
              </a:buClr>
              <a:buSzPts val="2400"/>
              <a:buFont typeface="Calibri"/>
              <a:buNone/>
              <a:defRPr sz="2400" b="1" i="0" u="none" strike="noStrike" cap="none">
                <a:solidFill>
                  <a:schemeClr val="dk1"/>
                </a:solidFill>
                <a:latin typeface="Calibri"/>
                <a:ea typeface="Calibri"/>
                <a:cs typeface="Calibri"/>
                <a:sym typeface="Calibri"/>
              </a:defRPr>
            </a:lvl1pPr>
            <a:lvl2pPr marR="0" lvl="1" algn="l" rtl="0">
              <a:lnSpc>
                <a:spcPct val="105000"/>
              </a:lnSpc>
              <a:spcBef>
                <a:spcPts val="0"/>
              </a:spcBef>
              <a:spcAft>
                <a:spcPts val="0"/>
              </a:spcAft>
              <a:buClr>
                <a:srgbClr val="000000"/>
              </a:buClr>
              <a:buSzPts val="2400"/>
              <a:buFont typeface="Calibri"/>
              <a:buNone/>
              <a:defRPr sz="2400" b="1" i="0" u="none" strike="noStrike" cap="none">
                <a:solidFill>
                  <a:srgbClr val="003366"/>
                </a:solidFill>
                <a:latin typeface="Calibri"/>
                <a:ea typeface="Calibri"/>
                <a:cs typeface="Calibri"/>
                <a:sym typeface="Calibri"/>
              </a:defRPr>
            </a:lvl2pPr>
            <a:lvl3pPr marR="0" lvl="2" algn="l" rtl="0">
              <a:lnSpc>
                <a:spcPct val="105000"/>
              </a:lnSpc>
              <a:spcBef>
                <a:spcPts val="0"/>
              </a:spcBef>
              <a:spcAft>
                <a:spcPts val="0"/>
              </a:spcAft>
              <a:buClr>
                <a:srgbClr val="000000"/>
              </a:buClr>
              <a:buSzPts val="2400"/>
              <a:buFont typeface="Calibri"/>
              <a:buNone/>
              <a:defRPr sz="2400" b="1" i="0" u="none" strike="noStrike" cap="none">
                <a:solidFill>
                  <a:srgbClr val="003366"/>
                </a:solidFill>
                <a:latin typeface="Calibri"/>
                <a:ea typeface="Calibri"/>
                <a:cs typeface="Calibri"/>
                <a:sym typeface="Calibri"/>
              </a:defRPr>
            </a:lvl3pPr>
            <a:lvl4pPr marR="0" lvl="3" algn="l" rtl="0">
              <a:lnSpc>
                <a:spcPct val="105000"/>
              </a:lnSpc>
              <a:spcBef>
                <a:spcPts val="0"/>
              </a:spcBef>
              <a:spcAft>
                <a:spcPts val="0"/>
              </a:spcAft>
              <a:buClr>
                <a:srgbClr val="000000"/>
              </a:buClr>
              <a:buSzPts val="2400"/>
              <a:buFont typeface="Calibri"/>
              <a:buNone/>
              <a:defRPr sz="2400" b="1" i="0" u="none" strike="noStrike" cap="none">
                <a:solidFill>
                  <a:srgbClr val="003366"/>
                </a:solidFill>
                <a:latin typeface="Calibri"/>
                <a:ea typeface="Calibri"/>
                <a:cs typeface="Calibri"/>
                <a:sym typeface="Calibri"/>
              </a:defRPr>
            </a:lvl4pPr>
            <a:lvl5pPr marR="0" lvl="4" algn="l" rtl="0">
              <a:lnSpc>
                <a:spcPct val="105000"/>
              </a:lnSpc>
              <a:spcBef>
                <a:spcPts val="0"/>
              </a:spcBef>
              <a:spcAft>
                <a:spcPts val="0"/>
              </a:spcAft>
              <a:buClr>
                <a:srgbClr val="000000"/>
              </a:buClr>
              <a:buSzPts val="2400"/>
              <a:buFont typeface="Calibri"/>
              <a:buNone/>
              <a:defRPr sz="2400" b="1" i="0" u="none" strike="noStrike" cap="none">
                <a:solidFill>
                  <a:srgbClr val="003366"/>
                </a:solidFill>
                <a:latin typeface="Calibri"/>
                <a:ea typeface="Calibri"/>
                <a:cs typeface="Calibri"/>
                <a:sym typeface="Calibri"/>
              </a:defRPr>
            </a:lvl5pPr>
            <a:lvl6pPr marR="0" lvl="5" algn="l" rtl="0">
              <a:lnSpc>
                <a:spcPct val="105000"/>
              </a:lnSpc>
              <a:spcBef>
                <a:spcPts val="0"/>
              </a:spcBef>
              <a:spcAft>
                <a:spcPts val="0"/>
              </a:spcAft>
              <a:buClr>
                <a:srgbClr val="000000"/>
              </a:buClr>
              <a:buSzPts val="2400"/>
              <a:buFont typeface="Calibri"/>
              <a:buNone/>
              <a:defRPr sz="2400" b="1" i="0" u="none" strike="noStrike" cap="none">
                <a:solidFill>
                  <a:srgbClr val="003366"/>
                </a:solidFill>
                <a:latin typeface="Calibri"/>
                <a:ea typeface="Calibri"/>
                <a:cs typeface="Calibri"/>
                <a:sym typeface="Calibri"/>
              </a:defRPr>
            </a:lvl6pPr>
            <a:lvl7pPr marR="0" lvl="6" algn="l" rtl="0">
              <a:lnSpc>
                <a:spcPct val="105000"/>
              </a:lnSpc>
              <a:spcBef>
                <a:spcPts val="0"/>
              </a:spcBef>
              <a:spcAft>
                <a:spcPts val="0"/>
              </a:spcAft>
              <a:buClr>
                <a:srgbClr val="000000"/>
              </a:buClr>
              <a:buSzPts val="2400"/>
              <a:buFont typeface="Calibri"/>
              <a:buNone/>
              <a:defRPr sz="2400" b="1" i="0" u="none" strike="noStrike" cap="none">
                <a:solidFill>
                  <a:srgbClr val="003366"/>
                </a:solidFill>
                <a:latin typeface="Calibri"/>
                <a:ea typeface="Calibri"/>
                <a:cs typeface="Calibri"/>
                <a:sym typeface="Calibri"/>
              </a:defRPr>
            </a:lvl7pPr>
            <a:lvl8pPr marR="0" lvl="7" algn="l" rtl="0">
              <a:lnSpc>
                <a:spcPct val="105000"/>
              </a:lnSpc>
              <a:spcBef>
                <a:spcPts val="0"/>
              </a:spcBef>
              <a:spcAft>
                <a:spcPts val="0"/>
              </a:spcAft>
              <a:buClr>
                <a:srgbClr val="000000"/>
              </a:buClr>
              <a:buSzPts val="2400"/>
              <a:buFont typeface="Calibri"/>
              <a:buNone/>
              <a:defRPr sz="2400" b="1" i="0" u="none" strike="noStrike" cap="none">
                <a:solidFill>
                  <a:srgbClr val="003366"/>
                </a:solidFill>
                <a:latin typeface="Calibri"/>
                <a:ea typeface="Calibri"/>
                <a:cs typeface="Calibri"/>
                <a:sym typeface="Calibri"/>
              </a:defRPr>
            </a:lvl8pPr>
            <a:lvl9pPr marR="0" lvl="8" algn="l" rtl="0">
              <a:lnSpc>
                <a:spcPct val="105000"/>
              </a:lnSpc>
              <a:spcBef>
                <a:spcPts val="0"/>
              </a:spcBef>
              <a:spcAft>
                <a:spcPts val="0"/>
              </a:spcAft>
              <a:buClr>
                <a:srgbClr val="000000"/>
              </a:buClr>
              <a:buSzPts val="2400"/>
              <a:buFont typeface="Calibri"/>
              <a:buNone/>
              <a:defRPr sz="2400" b="1" i="0" u="none" strike="noStrike" cap="none">
                <a:solidFill>
                  <a:srgbClr val="003366"/>
                </a:solidFill>
                <a:latin typeface="Calibri"/>
                <a:ea typeface="Calibri"/>
                <a:cs typeface="Calibri"/>
                <a:sym typeface="Calibri"/>
              </a:defRPr>
            </a:lvl9pPr>
          </a:lstStyle>
          <a:p>
            <a:endParaRPr/>
          </a:p>
        </p:txBody>
      </p:sp>
      <p:sp>
        <p:nvSpPr>
          <p:cNvPr id="12" name="Google Shape;12;p1"/>
          <p:cNvSpPr txBox="1">
            <a:spLocks noGrp="1"/>
          </p:cNvSpPr>
          <p:nvPr>
            <p:ph type="body" idx="1"/>
          </p:nvPr>
        </p:nvSpPr>
        <p:spPr>
          <a:xfrm>
            <a:off x="417625" y="961838"/>
            <a:ext cx="8308800" cy="3619200"/>
          </a:xfrm>
          <a:prstGeom prst="rect">
            <a:avLst/>
          </a:prstGeom>
          <a:noFill/>
          <a:ln>
            <a:noFill/>
          </a:ln>
        </p:spPr>
        <p:txBody>
          <a:bodyPr spcFirstLastPara="1" wrap="square" lIns="62300" tIns="38475" rIns="31150" bIns="38475" anchor="t" anchorCtr="0">
            <a:noAutofit/>
          </a:bodyPr>
          <a:lstStyle>
            <a:lvl1pPr marL="457200" marR="0" lvl="0" indent="-317500" algn="l" rtl="0">
              <a:lnSpc>
                <a:spcPct val="90000"/>
              </a:lnSpc>
              <a:spcBef>
                <a:spcPts val="200"/>
              </a:spcBef>
              <a:spcAft>
                <a:spcPts val="0"/>
              </a:spcAft>
              <a:buClr>
                <a:schemeClr val="dk1"/>
              </a:buClr>
              <a:buSzPts val="1400"/>
              <a:buFont typeface="Noto Sans Symbols"/>
              <a:buChar char="▪"/>
              <a:defRPr sz="1400" b="1" i="0" u="none" strike="noStrike" cap="none">
                <a:solidFill>
                  <a:schemeClr val="dk1"/>
                </a:solidFill>
                <a:latin typeface="Calibri"/>
                <a:ea typeface="Calibri"/>
                <a:cs typeface="Calibri"/>
                <a:sym typeface="Calibri"/>
              </a:defRPr>
            </a:lvl1pPr>
            <a:lvl2pPr marL="914400" marR="0" lvl="1" indent="-304800" algn="l" rtl="0">
              <a:lnSpc>
                <a:spcPct val="90000"/>
              </a:lnSpc>
              <a:spcBef>
                <a:spcPts val="200"/>
              </a:spcBef>
              <a:spcAft>
                <a:spcPts val="0"/>
              </a:spcAft>
              <a:buClr>
                <a:srgbClr val="746457"/>
              </a:buClr>
              <a:buSzPts val="1200"/>
              <a:buFont typeface="Arial"/>
              <a:buChar char="–"/>
              <a:defRPr sz="1200" b="0" i="0" u="none" strike="noStrike" cap="none">
                <a:solidFill>
                  <a:srgbClr val="746457"/>
                </a:solidFill>
                <a:latin typeface="Calibri"/>
                <a:ea typeface="Calibri"/>
                <a:cs typeface="Calibri"/>
                <a:sym typeface="Calibri"/>
              </a:defRPr>
            </a:lvl2pPr>
            <a:lvl3pPr marL="1371600" marR="0" lvl="2" indent="-292100" algn="l" rtl="0">
              <a:lnSpc>
                <a:spcPct val="90000"/>
              </a:lnSpc>
              <a:spcBef>
                <a:spcPts val="200"/>
              </a:spcBef>
              <a:spcAft>
                <a:spcPts val="0"/>
              </a:spcAft>
              <a:buClr>
                <a:srgbClr val="746457"/>
              </a:buClr>
              <a:buSzPts val="1000"/>
              <a:buFont typeface="Courier New"/>
              <a:buChar char="o"/>
              <a:defRPr sz="1000" b="0" i="0" u="none" strike="noStrike" cap="none">
                <a:solidFill>
                  <a:srgbClr val="746457"/>
                </a:solidFill>
                <a:latin typeface="Calibri"/>
                <a:ea typeface="Calibri"/>
                <a:cs typeface="Calibri"/>
                <a:sym typeface="Calibri"/>
              </a:defRPr>
            </a:lvl3pPr>
            <a:lvl4pPr marL="1828800" marR="0" lvl="3" indent="-292100" algn="l" rtl="0">
              <a:lnSpc>
                <a:spcPct val="90000"/>
              </a:lnSpc>
              <a:spcBef>
                <a:spcPts val="200"/>
              </a:spcBef>
              <a:spcAft>
                <a:spcPts val="0"/>
              </a:spcAft>
              <a:buClr>
                <a:srgbClr val="746457"/>
              </a:buClr>
              <a:buSzPts val="1000"/>
              <a:buFont typeface="Arial"/>
              <a:buChar char="-"/>
              <a:defRPr sz="1000" b="0" i="0" u="none" strike="noStrike" cap="none">
                <a:solidFill>
                  <a:srgbClr val="746457"/>
                </a:solidFill>
                <a:latin typeface="Calibri"/>
                <a:ea typeface="Calibri"/>
                <a:cs typeface="Calibri"/>
                <a:sym typeface="Calibri"/>
              </a:defRPr>
            </a:lvl4pPr>
            <a:lvl5pPr marL="2286000" marR="0" lvl="4" indent="-292100" algn="l" rtl="0">
              <a:lnSpc>
                <a:spcPct val="90000"/>
              </a:lnSpc>
              <a:spcBef>
                <a:spcPts val="200"/>
              </a:spcBef>
              <a:spcAft>
                <a:spcPts val="0"/>
              </a:spcAft>
              <a:buClr>
                <a:srgbClr val="746457"/>
              </a:buClr>
              <a:buSzPts val="1000"/>
              <a:buFont typeface="Calibri"/>
              <a:buChar char="•"/>
              <a:defRPr sz="1000" b="0" i="0" u="none" strike="noStrike" cap="none">
                <a:solidFill>
                  <a:srgbClr val="746457"/>
                </a:solidFill>
                <a:latin typeface="Calibri"/>
                <a:ea typeface="Calibri"/>
                <a:cs typeface="Calibri"/>
                <a:sym typeface="Calibri"/>
              </a:defRPr>
            </a:lvl5pPr>
            <a:lvl6pPr marL="2743200" marR="0" lvl="5" indent="-273050" algn="l" rtl="0">
              <a:lnSpc>
                <a:spcPct val="100000"/>
              </a:lnSpc>
              <a:spcBef>
                <a:spcPts val="100"/>
              </a:spcBef>
              <a:spcAft>
                <a:spcPts val="0"/>
              </a:spcAft>
              <a:buClr>
                <a:srgbClr val="808080"/>
              </a:buClr>
              <a:buSzPts val="700"/>
              <a:buFont typeface="Calibri"/>
              <a:buChar char="•"/>
              <a:defRPr sz="700" b="0" i="0" u="none" strike="noStrike" cap="none">
                <a:solidFill>
                  <a:srgbClr val="808080"/>
                </a:solidFill>
                <a:latin typeface="Calibri"/>
                <a:ea typeface="Calibri"/>
                <a:cs typeface="Calibri"/>
                <a:sym typeface="Calibri"/>
              </a:defRPr>
            </a:lvl6pPr>
            <a:lvl7pPr marL="3200400" marR="0" lvl="6" indent="-273050" algn="l" rtl="0">
              <a:lnSpc>
                <a:spcPct val="100000"/>
              </a:lnSpc>
              <a:spcBef>
                <a:spcPts val="100"/>
              </a:spcBef>
              <a:spcAft>
                <a:spcPts val="0"/>
              </a:spcAft>
              <a:buClr>
                <a:srgbClr val="808080"/>
              </a:buClr>
              <a:buSzPts val="700"/>
              <a:buFont typeface="Calibri"/>
              <a:buChar char="•"/>
              <a:defRPr sz="700" b="0" i="0" u="none" strike="noStrike" cap="none">
                <a:solidFill>
                  <a:srgbClr val="808080"/>
                </a:solidFill>
                <a:latin typeface="Calibri"/>
                <a:ea typeface="Calibri"/>
                <a:cs typeface="Calibri"/>
                <a:sym typeface="Calibri"/>
              </a:defRPr>
            </a:lvl7pPr>
            <a:lvl8pPr marL="3657600" marR="0" lvl="7" indent="-273050" algn="l" rtl="0">
              <a:lnSpc>
                <a:spcPct val="100000"/>
              </a:lnSpc>
              <a:spcBef>
                <a:spcPts val="100"/>
              </a:spcBef>
              <a:spcAft>
                <a:spcPts val="0"/>
              </a:spcAft>
              <a:buClr>
                <a:srgbClr val="808080"/>
              </a:buClr>
              <a:buSzPts val="700"/>
              <a:buFont typeface="Calibri"/>
              <a:buChar char="•"/>
              <a:defRPr sz="700" b="0" i="0" u="none" strike="noStrike" cap="none">
                <a:solidFill>
                  <a:srgbClr val="808080"/>
                </a:solidFill>
                <a:latin typeface="Calibri"/>
                <a:ea typeface="Calibri"/>
                <a:cs typeface="Calibri"/>
                <a:sym typeface="Calibri"/>
              </a:defRPr>
            </a:lvl8pPr>
            <a:lvl9pPr marL="4114800" marR="0" lvl="8" indent="-273050" algn="l" rtl="0">
              <a:lnSpc>
                <a:spcPct val="100000"/>
              </a:lnSpc>
              <a:spcBef>
                <a:spcPts val="100"/>
              </a:spcBef>
              <a:spcAft>
                <a:spcPts val="0"/>
              </a:spcAft>
              <a:buClr>
                <a:srgbClr val="808080"/>
              </a:buClr>
              <a:buSzPts val="700"/>
              <a:buFont typeface="Calibri"/>
              <a:buChar char="•"/>
              <a:defRPr sz="700" b="0" i="0" u="none" strike="noStrike" cap="none">
                <a:solidFill>
                  <a:srgbClr val="808080"/>
                </a:solidFill>
                <a:latin typeface="Calibri"/>
                <a:ea typeface="Calibri"/>
                <a:cs typeface="Calibri"/>
                <a:sym typeface="Calibri"/>
              </a:defRPr>
            </a:lvl9pPr>
          </a:lstStyle>
          <a:p>
            <a:endParaRPr/>
          </a:p>
        </p:txBody>
      </p:sp>
      <p:cxnSp>
        <p:nvCxnSpPr>
          <p:cNvPr id="13" name="Google Shape;13;p1"/>
          <p:cNvCxnSpPr/>
          <p:nvPr/>
        </p:nvCxnSpPr>
        <p:spPr>
          <a:xfrm>
            <a:off x="366346" y="690563"/>
            <a:ext cx="1290000" cy="0"/>
          </a:xfrm>
          <a:prstGeom prst="straightConnector1">
            <a:avLst/>
          </a:prstGeom>
          <a:noFill/>
          <a:ln w="15875" cap="flat" cmpd="sng">
            <a:solidFill>
              <a:srgbClr val="980000"/>
            </a:solidFill>
            <a:prstDash val="solid"/>
            <a:round/>
            <a:headEnd type="none" w="sm" len="sm"/>
            <a:tailEnd type="none" w="sm" len="sm"/>
          </a:ln>
        </p:spPr>
      </p:cxnSp>
      <p:cxnSp>
        <p:nvCxnSpPr>
          <p:cNvPr id="14" name="Google Shape;14;p1"/>
          <p:cNvCxnSpPr/>
          <p:nvPr/>
        </p:nvCxnSpPr>
        <p:spPr>
          <a:xfrm>
            <a:off x="8725846" y="4912146"/>
            <a:ext cx="0" cy="139800"/>
          </a:xfrm>
          <a:prstGeom prst="straightConnector1">
            <a:avLst/>
          </a:prstGeom>
          <a:noFill/>
          <a:ln w="9525" cap="flat" cmpd="sng">
            <a:solidFill>
              <a:schemeClr val="accent4"/>
            </a:solidFill>
            <a:prstDash val="solid"/>
            <a:round/>
            <a:headEnd type="none" w="sm" len="sm"/>
            <a:tailEnd type="none" w="sm" len="sm"/>
          </a:ln>
        </p:spPr>
      </p:cxnSp>
      <p:sp>
        <p:nvSpPr>
          <p:cNvPr id="15" name="Google Shape;15;p1"/>
          <p:cNvSpPr txBox="1"/>
          <p:nvPr/>
        </p:nvSpPr>
        <p:spPr>
          <a:xfrm>
            <a:off x="8815223" y="4888298"/>
            <a:ext cx="264000" cy="187500"/>
          </a:xfrm>
          <a:prstGeom prst="rect">
            <a:avLst/>
          </a:prstGeom>
          <a:noFill/>
          <a:ln>
            <a:noFill/>
          </a:ln>
        </p:spPr>
        <p:txBody>
          <a:bodyPr spcFirstLastPara="1" wrap="square" lIns="31150" tIns="31150" rIns="31150" bIns="31150" anchor="ctr" anchorCtr="0">
            <a:spAutoFit/>
          </a:bodyPr>
          <a:lstStyle/>
          <a:p>
            <a:pPr marL="0" marR="0" lvl="0" indent="0" algn="ctr" rtl="0">
              <a:lnSpc>
                <a:spcPct val="90000"/>
              </a:lnSpc>
              <a:spcBef>
                <a:spcPts val="0"/>
              </a:spcBef>
              <a:spcAft>
                <a:spcPts val="0"/>
              </a:spcAft>
              <a:buClr>
                <a:srgbClr val="000000"/>
              </a:buClr>
              <a:buSzPts val="900"/>
              <a:buFont typeface="Arial"/>
              <a:buNone/>
            </a:pPr>
            <a:fld id="{00000000-1234-1234-1234-123412341234}" type="slidenum">
              <a:rPr lang="fr-FR" sz="900" b="0" i="0" u="none" strike="noStrike" cap="none">
                <a:solidFill>
                  <a:schemeClr val="accent3"/>
                </a:solidFill>
                <a:latin typeface="Calibri"/>
                <a:ea typeface="Calibri"/>
                <a:cs typeface="Calibri"/>
                <a:sym typeface="Calibri"/>
              </a:rPr>
              <a:t>‹N°›</a:t>
            </a:fld>
            <a:endParaRPr sz="900" b="0" i="0" u="none" strike="noStrike" cap="none">
              <a:solidFill>
                <a:schemeClr val="accent3"/>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85">
          <p15:clr>
            <a:srgbClr val="547EBF"/>
          </p15:clr>
        </p15:guide>
        <p15:guide id="2" pos="263">
          <p15:clr>
            <a:srgbClr val="547EBF"/>
          </p15:clr>
        </p15:guide>
        <p15:guide id="3" pos="5497">
          <p15:clr>
            <a:srgbClr val="547EBF"/>
          </p15:clr>
        </p15:guide>
        <p15:guide id="4" pos="2880">
          <p15:clr>
            <a:srgbClr val="F26B43"/>
          </p15:clr>
        </p15:guide>
        <p15:guide id="5" orient="horz" pos="2705">
          <p15:clr>
            <a:srgbClr val="547EBF"/>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huggingface.co/tasks/transl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pbpython.com/text-cleaning.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projector.tensorflow.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tensorflow.org/tensorboard/tensorboard_projector_plugin"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spreadsheets/d/1B-lF8eyVEq1CWn5D36OCR9OqgUYZWozI/edit?usp=sharing&amp;ouid=108295787782546724708&amp;rtpof=true&amp;sd=tru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scikit-learn.org/stable/modules/generated/sklearn.feature_extraction.text.TfidfVectorizer.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pypi.org/project/lazypredict/"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www.kaggle.com/code/jeremiahharmsen/tensorflow-hub-for-text-classification"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github.com/mohamedELBAHA/Text-classification-of-BBC-news-datase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subTitle" idx="1"/>
          </p:nvPr>
        </p:nvSpPr>
        <p:spPr>
          <a:xfrm>
            <a:off x="2005350" y="1119600"/>
            <a:ext cx="5133300" cy="957600"/>
          </a:xfrm>
          <a:prstGeom prst="rect">
            <a:avLst/>
          </a:prstGeom>
          <a:noFill/>
          <a:ln>
            <a:noFill/>
          </a:ln>
        </p:spPr>
        <p:txBody>
          <a:bodyPr spcFirstLastPara="1" wrap="square" lIns="79125" tIns="39550" rIns="79125" bIns="39550" anchor="ctr" anchorCtr="0">
            <a:noAutofit/>
          </a:bodyPr>
          <a:lstStyle/>
          <a:p>
            <a:pPr marL="0" lvl="0" indent="0" algn="ctr" rtl="0">
              <a:lnSpc>
                <a:spcPct val="90000"/>
              </a:lnSpc>
              <a:spcBef>
                <a:spcPts val="0"/>
              </a:spcBef>
              <a:spcAft>
                <a:spcPts val="0"/>
              </a:spcAft>
              <a:buClr>
                <a:schemeClr val="lt1"/>
              </a:buClr>
              <a:buSzPts val="2100"/>
              <a:buFont typeface="Calibri"/>
              <a:buNone/>
            </a:pPr>
            <a:r>
              <a:rPr lang="fr-FR" sz="3400" dirty="0"/>
              <a:t>Analyse des avis clients </a:t>
            </a:r>
            <a:endParaRPr sz="3400" dirty="0"/>
          </a:p>
          <a:p>
            <a:pPr marL="0" lvl="0" indent="0" algn="ctr" rtl="0">
              <a:lnSpc>
                <a:spcPct val="90000"/>
              </a:lnSpc>
              <a:spcBef>
                <a:spcPts val="0"/>
              </a:spcBef>
              <a:spcAft>
                <a:spcPts val="0"/>
              </a:spcAft>
              <a:buClr>
                <a:schemeClr val="lt1"/>
              </a:buClr>
              <a:buSzPts val="2100"/>
              <a:buFont typeface="Calibri"/>
              <a:buNone/>
            </a:pPr>
            <a:r>
              <a:rPr lang="fr-FR" sz="3400" dirty="0"/>
              <a:t>sur plusieurs boutiques en ligne</a:t>
            </a:r>
            <a:endParaRPr sz="3400" dirty="0"/>
          </a:p>
        </p:txBody>
      </p:sp>
      <p:sp>
        <p:nvSpPr>
          <p:cNvPr id="60" name="Google Shape;60;p12"/>
          <p:cNvSpPr txBox="1">
            <a:spLocks noGrp="1"/>
          </p:cNvSpPr>
          <p:nvPr>
            <p:ph type="ctrTitle"/>
          </p:nvPr>
        </p:nvSpPr>
        <p:spPr>
          <a:xfrm>
            <a:off x="2563200" y="2522101"/>
            <a:ext cx="4017600" cy="544200"/>
          </a:xfrm>
          <a:prstGeom prst="rect">
            <a:avLst/>
          </a:prstGeom>
          <a:noFill/>
          <a:ln>
            <a:noFill/>
          </a:ln>
        </p:spPr>
        <p:txBody>
          <a:bodyPr spcFirstLastPara="1" wrap="square" lIns="31150" tIns="31150" rIns="31150" bIns="31150" anchor="t" anchorCtr="0">
            <a:noAutofit/>
          </a:bodyPr>
          <a:lstStyle/>
          <a:p>
            <a:pPr marL="0" lvl="0" indent="0" algn="ctr" rtl="0">
              <a:lnSpc>
                <a:spcPct val="90000"/>
              </a:lnSpc>
              <a:spcBef>
                <a:spcPts val="0"/>
              </a:spcBef>
              <a:spcAft>
                <a:spcPts val="0"/>
              </a:spcAft>
              <a:buSzPts val="1200"/>
              <a:buNone/>
            </a:pPr>
            <a:r>
              <a:rPr lang="fr-FR" dirty="0"/>
              <a:t>Groupe : DIA1</a:t>
            </a:r>
            <a:endParaRPr dirty="0"/>
          </a:p>
          <a:p>
            <a:pPr marL="0" lvl="0" indent="0" algn="ctr" rtl="0">
              <a:lnSpc>
                <a:spcPct val="90000"/>
              </a:lnSpc>
              <a:spcBef>
                <a:spcPts val="0"/>
              </a:spcBef>
              <a:spcAft>
                <a:spcPts val="0"/>
              </a:spcAft>
              <a:buSzPts val="1200"/>
              <a:buNone/>
            </a:pPr>
            <a:r>
              <a:rPr lang="fr-FR" dirty="0"/>
              <a:t>Noms : Nicolas BERLIOZ – Loick CUER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1.2</a:t>
            </a:r>
            <a:endParaRPr/>
          </a:p>
        </p:txBody>
      </p:sp>
      <p:sp>
        <p:nvSpPr>
          <p:cNvPr id="156" name="Google Shape;156;p24"/>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Présentation des données</a:t>
            </a:r>
            <a:endParaRPr>
              <a:solidFill>
                <a:schemeClr val="accent6"/>
              </a:solidFill>
            </a:endParaRPr>
          </a:p>
        </p:txBody>
      </p:sp>
      <p:sp>
        <p:nvSpPr>
          <p:cNvPr id="157" name="Google Shape;157;p24"/>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marL="393700" lvl="0" indent="-292100" algn="l" rtl="0">
              <a:lnSpc>
                <a:spcPct val="90000"/>
              </a:lnSpc>
              <a:spcBef>
                <a:spcPts val="200"/>
              </a:spcBef>
              <a:spcAft>
                <a:spcPts val="0"/>
              </a:spcAft>
              <a:buSzPts val="1600"/>
              <a:buChar char="▪"/>
            </a:pPr>
            <a:r>
              <a:rPr lang="fr-FR" sz="1600"/>
              <a:t>Visualisation l’évolution temporelle des notes</a:t>
            </a:r>
            <a:endParaRPr sz="1600"/>
          </a:p>
        </p:txBody>
      </p:sp>
      <p:sp>
        <p:nvSpPr>
          <p:cNvPr id="158" name="Google Shape;158;p24"/>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t>Présentation des données</a:t>
            </a:r>
            <a:endParaRPr/>
          </a:p>
        </p:txBody>
      </p:sp>
      <p:sp>
        <p:nvSpPr>
          <p:cNvPr id="164" name="Google Shape;164;p25"/>
          <p:cNvSpPr txBox="1">
            <a:spLocks noGrp="1"/>
          </p:cNvSpPr>
          <p:nvPr>
            <p:ph type="body" idx="1"/>
          </p:nvPr>
        </p:nvSpPr>
        <p:spPr>
          <a:xfrm>
            <a:off x="417634" y="1087041"/>
            <a:ext cx="8308800" cy="32064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1000"/>
              </a:spcBef>
              <a:spcAft>
                <a:spcPts val="0"/>
              </a:spcAft>
              <a:buSzPts val="1400"/>
              <a:buChar char="▪"/>
            </a:pPr>
            <a:r>
              <a:rPr lang="fr-FR"/>
              <a:t>Variables</a:t>
            </a:r>
            <a:endParaRPr/>
          </a:p>
          <a:p>
            <a:pPr marL="787400" lvl="1" indent="-266700" algn="l" rtl="0">
              <a:lnSpc>
                <a:spcPct val="90000"/>
              </a:lnSpc>
              <a:spcBef>
                <a:spcPts val="1000"/>
              </a:spcBef>
              <a:spcAft>
                <a:spcPts val="0"/>
              </a:spcAft>
              <a:buSzPts val="1200"/>
              <a:buChar char="–"/>
            </a:pPr>
            <a:r>
              <a:rPr lang="fr-FR"/>
              <a:t>Contextes de la publication des avis (auteur, date de publication)</a:t>
            </a:r>
            <a:endParaRPr/>
          </a:p>
          <a:p>
            <a:pPr marL="787400" lvl="1" indent="-266700" algn="l" rtl="0">
              <a:lnSpc>
                <a:spcPct val="90000"/>
              </a:lnSpc>
              <a:spcBef>
                <a:spcPts val="1000"/>
              </a:spcBef>
              <a:spcAft>
                <a:spcPts val="0"/>
              </a:spcAft>
              <a:buSzPts val="1200"/>
              <a:buChar char="–"/>
            </a:pPr>
            <a:r>
              <a:rPr lang="fr-FR"/>
              <a:t>Contexte du produit d’assurance (type de produit, assureur)</a:t>
            </a:r>
            <a:endParaRPr/>
          </a:p>
          <a:p>
            <a:pPr marL="787400" lvl="1" indent="-266700" algn="l" rtl="0">
              <a:lnSpc>
                <a:spcPct val="90000"/>
              </a:lnSpc>
              <a:spcBef>
                <a:spcPts val="1000"/>
              </a:spcBef>
              <a:spcAft>
                <a:spcPts val="0"/>
              </a:spcAft>
              <a:buSzPts val="1200"/>
              <a:buChar char="–"/>
            </a:pPr>
            <a:r>
              <a:rPr lang="fr-FR"/>
              <a:t>Avis client</a:t>
            </a:r>
            <a:endParaRPr/>
          </a:p>
          <a:p>
            <a:pPr marL="787400" lvl="1" indent="-266700" algn="l" rtl="0">
              <a:lnSpc>
                <a:spcPct val="90000"/>
              </a:lnSpc>
              <a:spcBef>
                <a:spcPts val="1000"/>
              </a:spcBef>
              <a:spcAft>
                <a:spcPts val="0"/>
              </a:spcAft>
              <a:buSzPts val="1200"/>
              <a:buChar char="–"/>
            </a:pPr>
            <a:r>
              <a:rPr lang="fr-FR"/>
              <a:t>Traduction de l’avis en anglais</a:t>
            </a:r>
            <a:endParaRPr/>
          </a:p>
          <a:p>
            <a:pPr marL="787400" lvl="1" indent="-266700" algn="l" rtl="0">
              <a:lnSpc>
                <a:spcPct val="90000"/>
              </a:lnSpc>
              <a:spcBef>
                <a:spcPts val="1000"/>
              </a:spcBef>
              <a:spcAft>
                <a:spcPts val="0"/>
              </a:spcAft>
              <a:buSzPts val="1200"/>
              <a:buChar char="–"/>
            </a:pPr>
            <a:r>
              <a:rPr lang="fr-FR"/>
              <a:t>Note associée</a:t>
            </a:r>
            <a:endParaRPr/>
          </a:p>
          <a:p>
            <a:pPr marL="393700" lvl="0" indent="-279400" algn="l" rtl="0">
              <a:lnSpc>
                <a:spcPct val="90000"/>
              </a:lnSpc>
              <a:spcBef>
                <a:spcPts val="1000"/>
              </a:spcBef>
              <a:spcAft>
                <a:spcPts val="0"/>
              </a:spcAft>
              <a:buSzPts val="1400"/>
              <a:buChar char="▪"/>
            </a:pPr>
            <a:r>
              <a:rPr lang="fr-FR"/>
              <a:t>Présenter les données avec les macro catégoriques (de manière pyramidale) pour que ce soit clair.</a:t>
            </a:r>
            <a:endParaRPr/>
          </a:p>
          <a:p>
            <a:pPr marL="393700" lvl="0" indent="-279400" algn="l" rtl="0">
              <a:lnSpc>
                <a:spcPct val="90000"/>
              </a:lnSpc>
              <a:spcBef>
                <a:spcPts val="1000"/>
              </a:spcBef>
              <a:spcAft>
                <a:spcPts val="0"/>
              </a:spcAft>
              <a:buSzPts val="1400"/>
              <a:buChar char="▪"/>
            </a:pPr>
            <a:r>
              <a:rPr lang="fr-FR"/>
              <a:t>Décrire quelques anomalies et la cause des anomalies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Traduction</a:t>
            </a:r>
            <a:endParaRPr/>
          </a:p>
        </p:txBody>
      </p:sp>
      <p:sp>
        <p:nvSpPr>
          <p:cNvPr id="171" name="Google Shape;171;p26"/>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Hugging face : </a:t>
            </a:r>
            <a:r>
              <a:rPr lang="fr-FR" u="sng">
                <a:solidFill>
                  <a:schemeClr val="hlink"/>
                </a:solidFill>
                <a:hlinkClick r:id="rId3"/>
              </a:rPr>
              <a:t>https://huggingface.co/tasks/translation</a:t>
            </a:r>
            <a:endParaRPr/>
          </a:p>
          <a:p>
            <a:pPr marL="457200" lvl="0" indent="-317500" algn="l" rtl="0">
              <a:spcBef>
                <a:spcPts val="0"/>
              </a:spcBef>
              <a:spcAft>
                <a:spcPts val="0"/>
              </a:spcAft>
              <a:buSzPts val="1400"/>
              <a:buChar char="-"/>
            </a:pPr>
            <a:r>
              <a:rPr lang="fr-FR"/>
              <a:t>Traduction avec Google Sheets, fonction googlestranslate</a:t>
            </a:r>
            <a:endParaRPr/>
          </a:p>
          <a:p>
            <a:pPr marL="914400" lvl="1" indent="-304800" algn="l" rtl="0">
              <a:spcBef>
                <a:spcPts val="0"/>
              </a:spcBef>
              <a:spcAft>
                <a:spcPts val="0"/>
              </a:spcAft>
              <a:buSzPts val="1200"/>
              <a:buChar char="-"/>
            </a:pPr>
            <a:r>
              <a:rPr lang="fr-FR"/>
              <a:t>Chacun prend un fichier, démo à faire</a:t>
            </a:r>
            <a:endParaRPr/>
          </a:p>
          <a:p>
            <a:pPr marL="914400" lvl="1" indent="-304800" algn="l" rtl="0">
              <a:spcBef>
                <a:spcPts val="0"/>
              </a:spcBef>
              <a:spcAft>
                <a:spcPts val="0"/>
              </a:spcAft>
              <a:buSzPts val="1200"/>
              <a:buChar char="-"/>
            </a:pPr>
            <a:r>
              <a:rPr lang="fr-FR"/>
              <a:t>Correction des textes à faire pour obtenir des traductions correctes</a:t>
            </a:r>
            <a:endParaRPr/>
          </a:p>
          <a:p>
            <a:pPr marL="914400" lvl="1" indent="-304800" algn="l" rtl="0">
              <a:spcBef>
                <a:spcPts val="0"/>
              </a:spcBef>
              <a:spcAft>
                <a:spcPts val="0"/>
              </a:spcAft>
              <a:buSzPts val="1200"/>
              <a:buChar char="-"/>
            </a:pPr>
            <a:r>
              <a:rPr lang="fr-FR"/>
              <a:t>https://drive.google.com/drive/folders/1ktwlY8jQJraANsPAM-pjsyGIVFu_T_xM?usp=sharing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t>Exemples d’observations</a:t>
            </a:r>
            <a:endParaRPr/>
          </a:p>
        </p:txBody>
      </p:sp>
      <p:sp>
        <p:nvSpPr>
          <p:cNvPr id="177" name="Google Shape;177;p27"/>
          <p:cNvSpPr txBox="1">
            <a:spLocks noGrp="1"/>
          </p:cNvSpPr>
          <p:nvPr>
            <p:ph type="body" idx="1"/>
          </p:nvPr>
        </p:nvSpPr>
        <p:spPr>
          <a:xfrm>
            <a:off x="417634" y="1087041"/>
            <a:ext cx="8308800" cy="32064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1000"/>
              </a:spcBef>
              <a:spcAft>
                <a:spcPts val="0"/>
              </a:spcAft>
              <a:buSzPts val="1400"/>
              <a:buChar char="▪"/>
            </a:pPr>
            <a:r>
              <a:rPr lang="fr-FR"/>
              <a:t>Donner quelques exemples d’observations</a:t>
            </a:r>
            <a:endParaRPr/>
          </a:p>
          <a:p>
            <a:pPr marL="393700" lvl="0" indent="-279400" algn="l" rtl="0">
              <a:lnSpc>
                <a:spcPct val="90000"/>
              </a:lnSpc>
              <a:spcBef>
                <a:spcPts val="1000"/>
              </a:spcBef>
              <a:spcAft>
                <a:spcPts val="0"/>
              </a:spcAft>
              <a:buSzPts val="1400"/>
              <a:buChar char="▪"/>
            </a:pPr>
            <a:r>
              <a:rPr lang="fr-FR"/>
              <a:t>Mettre en évidence des anomalies, des fautes d’orthographes, des erreurs de traductions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t>Métriques utilisées</a:t>
            </a:r>
            <a:endParaRPr/>
          </a:p>
        </p:txBody>
      </p:sp>
      <p:sp>
        <p:nvSpPr>
          <p:cNvPr id="183" name="Google Shape;183;p28"/>
          <p:cNvSpPr txBox="1">
            <a:spLocks noGrp="1"/>
          </p:cNvSpPr>
          <p:nvPr>
            <p:ph type="body" idx="1"/>
          </p:nvPr>
        </p:nvSpPr>
        <p:spPr>
          <a:xfrm>
            <a:off x="417634" y="1087041"/>
            <a:ext cx="8308800" cy="3206400"/>
          </a:xfrm>
          <a:prstGeom prst="rect">
            <a:avLst/>
          </a:prstGeom>
          <a:noFill/>
          <a:ln>
            <a:noFill/>
          </a:ln>
        </p:spPr>
        <p:txBody>
          <a:bodyPr spcFirstLastPara="1" wrap="square" lIns="62300" tIns="38475" rIns="31150" bIns="38475" anchor="t" anchorCtr="0">
            <a:noAutofit/>
          </a:bodyPr>
          <a:lstStyle/>
          <a:p>
            <a:pPr marL="393700" lvl="0" indent="-292100" algn="l" rtl="0">
              <a:lnSpc>
                <a:spcPct val="90000"/>
              </a:lnSpc>
              <a:spcBef>
                <a:spcPts val="200"/>
              </a:spcBef>
              <a:spcAft>
                <a:spcPts val="0"/>
              </a:spcAft>
              <a:buSzPts val="1600"/>
              <a:buChar char="▪"/>
            </a:pPr>
            <a:r>
              <a:rPr lang="fr-FR"/>
              <a:t>Métriques (moyenne, densité) avant le nettoyage</a:t>
            </a:r>
            <a:endParaRPr/>
          </a:p>
          <a:p>
            <a:pPr marL="393700" lvl="0" indent="-292100" algn="l" rtl="0">
              <a:lnSpc>
                <a:spcPct val="90000"/>
              </a:lnSpc>
              <a:spcBef>
                <a:spcPts val="200"/>
              </a:spcBef>
              <a:spcAft>
                <a:spcPts val="0"/>
              </a:spcAft>
              <a:buSzPts val="1600"/>
              <a:buChar char="▪"/>
            </a:pPr>
            <a:r>
              <a:rPr lang="fr-FR"/>
              <a:t>Métriques après le nettoyage</a:t>
            </a:r>
            <a:endParaRPr/>
          </a:p>
          <a:p>
            <a:pPr marL="393700" lvl="0" indent="-292100" algn="l" rtl="0">
              <a:lnSpc>
                <a:spcPct val="90000"/>
              </a:lnSpc>
              <a:spcBef>
                <a:spcPts val="200"/>
              </a:spcBef>
              <a:spcAft>
                <a:spcPts val="0"/>
              </a:spcAft>
              <a:buSzPts val="1600"/>
              <a:buChar char="▪"/>
            </a:pPr>
            <a:r>
              <a:rPr lang="fr-FR"/>
              <a:t>Compter le nombre de lignes supprimées et leurs motifs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body" idx="1"/>
          </p:nvPr>
        </p:nvSpPr>
        <p:spPr>
          <a:xfrm>
            <a:off x="185052" y="681540"/>
            <a:ext cx="1263000" cy="1001400"/>
          </a:xfrm>
          <a:prstGeom prst="rect">
            <a:avLst/>
          </a:prstGeom>
          <a:noFill/>
          <a:ln>
            <a:noFill/>
          </a:ln>
        </p:spPr>
        <p:txBody>
          <a:bodyPr spcFirstLastPara="1" wrap="square" lIns="0" tIns="0" rIns="0" bIns="0" anchor="ctr" anchorCtr="0">
            <a:noAutofit/>
          </a:bodyPr>
          <a:lstStyle/>
          <a:p>
            <a:pPr marL="0" lvl="0" indent="0" algn="r" rtl="0">
              <a:lnSpc>
                <a:spcPct val="90000"/>
              </a:lnSpc>
              <a:spcBef>
                <a:spcPts val="200"/>
              </a:spcBef>
              <a:spcAft>
                <a:spcPts val="0"/>
              </a:spcAft>
              <a:buSzPts val="6200"/>
              <a:buNone/>
            </a:pPr>
            <a:r>
              <a:rPr lang="fr-FR"/>
              <a:t>2</a:t>
            </a:r>
            <a:endParaRPr/>
          </a:p>
        </p:txBody>
      </p:sp>
      <p:sp>
        <p:nvSpPr>
          <p:cNvPr id="190" name="Google Shape;190;p29"/>
          <p:cNvSpPr txBox="1">
            <a:spLocks noGrp="1"/>
          </p:cNvSpPr>
          <p:nvPr>
            <p:ph type="body" idx="2"/>
          </p:nvPr>
        </p:nvSpPr>
        <p:spPr>
          <a:xfrm>
            <a:off x="1963300" y="742221"/>
            <a:ext cx="6995700" cy="940800"/>
          </a:xfrm>
          <a:prstGeom prst="rect">
            <a:avLst/>
          </a:prstGeom>
          <a:noFill/>
          <a:ln>
            <a:noFill/>
          </a:ln>
        </p:spPr>
        <p:txBody>
          <a:bodyPr spcFirstLastPara="1" wrap="square" lIns="62300" tIns="38475" rIns="31150" bIns="0" anchor="b" anchorCtr="0">
            <a:noAutofit/>
          </a:bodyPr>
          <a:lstStyle/>
          <a:p>
            <a:pPr marL="0" lvl="0" indent="0" algn="l" rtl="0">
              <a:spcBef>
                <a:spcPts val="200"/>
              </a:spcBef>
              <a:spcAft>
                <a:spcPts val="0"/>
              </a:spcAft>
              <a:buClr>
                <a:srgbClr val="000000"/>
              </a:buClr>
              <a:buSzPts val="3800"/>
              <a:buFont typeface="Arial"/>
              <a:buNone/>
            </a:pPr>
            <a:r>
              <a:rPr lang="fr-FR"/>
              <a:t>Exploration/Transformation/</a:t>
            </a:r>
            <a:endParaRPr/>
          </a:p>
          <a:p>
            <a:pPr marL="0" lvl="0" indent="0" algn="l" rtl="0">
              <a:spcBef>
                <a:spcPts val="200"/>
              </a:spcBef>
              <a:spcAft>
                <a:spcPts val="0"/>
              </a:spcAft>
              <a:buClr>
                <a:srgbClr val="000000"/>
              </a:buClr>
              <a:buSzPts val="3800"/>
              <a:buFont typeface="Arial"/>
              <a:buNone/>
            </a:pPr>
            <a:r>
              <a:rPr lang="fr-FR"/>
              <a:t>feature engineering</a:t>
            </a:r>
            <a:endParaRPr/>
          </a:p>
        </p:txBody>
      </p:sp>
      <p:sp>
        <p:nvSpPr>
          <p:cNvPr id="191" name="Google Shape;191;p29"/>
          <p:cNvSpPr txBox="1">
            <a:spLocks noGrp="1"/>
          </p:cNvSpPr>
          <p:nvPr>
            <p:ph type="body" idx="3"/>
          </p:nvPr>
        </p:nvSpPr>
        <p:spPr>
          <a:xfrm>
            <a:off x="1963283" y="2029478"/>
            <a:ext cx="6723300" cy="2565300"/>
          </a:xfrm>
          <a:prstGeom prst="rect">
            <a:avLst/>
          </a:prstGeom>
          <a:noFill/>
          <a:ln>
            <a:noFill/>
          </a:ln>
        </p:spPr>
        <p:txBody>
          <a:bodyPr spcFirstLastPara="1" wrap="square" lIns="62300" tIns="38475" rIns="31150" bIns="38475" anchor="t" anchorCtr="0">
            <a:noAutofit/>
          </a:bodyPr>
          <a:lstStyle/>
          <a:p>
            <a:pPr marL="393700" lvl="0" indent="-304800" algn="l" rtl="0">
              <a:lnSpc>
                <a:spcPct val="90000"/>
              </a:lnSpc>
              <a:spcBef>
                <a:spcPts val="200"/>
              </a:spcBef>
              <a:spcAft>
                <a:spcPts val="0"/>
              </a:spcAft>
              <a:buSzPts val="1800"/>
              <a:buChar char="▪"/>
            </a:pPr>
            <a:r>
              <a:rPr lang="fr-FR" sz="1800"/>
              <a:t>Nettoyage des données</a:t>
            </a:r>
            <a:endParaRPr sz="1800"/>
          </a:p>
          <a:p>
            <a:pPr marL="393700" lvl="0" indent="-304800" algn="l" rtl="0">
              <a:lnSpc>
                <a:spcPct val="90000"/>
              </a:lnSpc>
              <a:spcBef>
                <a:spcPts val="200"/>
              </a:spcBef>
              <a:spcAft>
                <a:spcPts val="0"/>
              </a:spcAft>
              <a:buSzPts val="1800"/>
              <a:buChar char="▪"/>
            </a:pPr>
            <a:r>
              <a:rPr lang="fr-FR" sz="1800"/>
              <a:t>Exploration simple et nettoyage</a:t>
            </a:r>
            <a:endParaRPr sz="1800"/>
          </a:p>
          <a:p>
            <a:pPr marL="393700" lvl="0" indent="-304800" algn="l" rtl="0">
              <a:lnSpc>
                <a:spcPct val="90000"/>
              </a:lnSpc>
              <a:spcBef>
                <a:spcPts val="200"/>
              </a:spcBef>
              <a:spcAft>
                <a:spcPts val="0"/>
              </a:spcAft>
              <a:buSzPts val="1800"/>
              <a:buChar char="▪"/>
            </a:pPr>
            <a:r>
              <a:rPr lang="fr-FR" sz="1800"/>
              <a:t>Word embedding (self-supervisé)</a:t>
            </a:r>
            <a:endParaRPr sz="1800"/>
          </a:p>
          <a:p>
            <a:pPr marL="393700" lvl="0" indent="-304800" algn="l" rtl="0">
              <a:lnSpc>
                <a:spcPct val="90000"/>
              </a:lnSpc>
              <a:spcBef>
                <a:spcPts val="200"/>
              </a:spcBef>
              <a:spcAft>
                <a:spcPts val="0"/>
              </a:spcAft>
              <a:buSzPts val="1800"/>
              <a:buChar char="▪"/>
            </a:pPr>
            <a:r>
              <a:rPr lang="fr-FR" sz="1800"/>
              <a:t>Autres tâches NLP</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2.1</a:t>
            </a:r>
            <a:endParaRPr/>
          </a:p>
        </p:txBody>
      </p:sp>
      <p:sp>
        <p:nvSpPr>
          <p:cNvPr id="197" name="Google Shape;197;p30"/>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Nettoyage des données</a:t>
            </a:r>
            <a:endParaRPr>
              <a:solidFill>
                <a:schemeClr val="accent6"/>
              </a:solidFill>
            </a:endParaRPr>
          </a:p>
        </p:txBody>
      </p:sp>
      <p:sp>
        <p:nvSpPr>
          <p:cNvPr id="198" name="Google Shape;198;p30"/>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marL="393700" lvl="0" indent="-292100" algn="l" rtl="0">
              <a:lnSpc>
                <a:spcPct val="90000"/>
              </a:lnSpc>
              <a:spcBef>
                <a:spcPts val="200"/>
              </a:spcBef>
              <a:spcAft>
                <a:spcPts val="0"/>
              </a:spcAft>
              <a:buSzPts val="1600"/>
              <a:buChar char="▪"/>
            </a:pPr>
            <a:r>
              <a:rPr lang="fr-FR" sz="1600"/>
              <a:t>Visualisation l’évolution temporelle des notes</a:t>
            </a:r>
            <a:endParaRPr sz="1600"/>
          </a:p>
        </p:txBody>
      </p:sp>
      <p:sp>
        <p:nvSpPr>
          <p:cNvPr id="199" name="Google Shape;199;p30"/>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Nettoyages simples</a:t>
            </a:r>
            <a:endParaRPr/>
          </a:p>
        </p:txBody>
      </p:sp>
      <p:sp>
        <p:nvSpPr>
          <p:cNvPr id="206" name="Google Shape;206;p31"/>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Dates d’expérience et date de publication</a:t>
            </a:r>
            <a:endParaRPr/>
          </a:p>
          <a:p>
            <a:pPr marL="914400" lvl="1" indent="-304800" algn="l" rtl="0">
              <a:spcBef>
                <a:spcPts val="0"/>
              </a:spcBef>
              <a:spcAft>
                <a:spcPts val="0"/>
              </a:spcAft>
              <a:buSzPts val="1200"/>
              <a:buChar char="-"/>
            </a:pPr>
            <a:r>
              <a:rPr lang="fr-FR" u="sng">
                <a:solidFill>
                  <a:schemeClr val="hlink"/>
                </a:solidFill>
                <a:hlinkClick r:id="rId3"/>
              </a:rPr>
              <a:t>https://pbpython.com/text-cleaning.html</a:t>
            </a:r>
            <a:endParaRPr/>
          </a:p>
          <a:p>
            <a:pPr marL="457200" lvl="0" indent="-317500" algn="l" rtl="0">
              <a:spcBef>
                <a:spcPts val="0"/>
              </a:spcBef>
              <a:spcAft>
                <a:spcPts val="0"/>
              </a:spcAft>
              <a:buSzPts val="1400"/>
              <a:buChar char="-"/>
            </a:pPr>
            <a:r>
              <a:rPr lang="fr-FR"/>
              <a:t>Comptage simple des mots/tokens</a:t>
            </a:r>
            <a:endParaRPr/>
          </a:p>
          <a:p>
            <a:pPr marL="457200" lvl="0" indent="-317500" algn="l" rtl="0">
              <a:spcBef>
                <a:spcPts val="0"/>
              </a:spcBef>
              <a:spcAft>
                <a:spcPts val="0"/>
              </a:spcAft>
              <a:buSzPts val="1400"/>
              <a:buChar char="-"/>
            </a:pPr>
            <a:r>
              <a:rPr lang="fr-FR"/>
              <a:t>Correction d’orthographe basique, dans un premier temps pour les mots fréquents</a:t>
            </a:r>
            <a:endParaRPr/>
          </a:p>
          <a:p>
            <a:pPr marL="457200" lvl="0" indent="-317500" algn="l" rtl="0">
              <a:spcBef>
                <a:spcPts val="0"/>
              </a:spcBef>
              <a:spcAft>
                <a:spcPts val="0"/>
              </a:spcAft>
              <a:buSzPts val="1400"/>
              <a:buChar char="-"/>
            </a:pPr>
            <a:r>
              <a:rPr lang="fr-FR"/>
              <a:t>Traitement des mots avec accents</a:t>
            </a:r>
            <a:endParaRPr/>
          </a:p>
          <a:p>
            <a:pPr marL="457200" lvl="0" indent="-317500" algn="l" rtl="0">
              <a:spcBef>
                <a:spcPts val="0"/>
              </a:spcBef>
              <a:spcAft>
                <a:spcPts val="0"/>
              </a:spcAft>
              <a:buSzPts val="1400"/>
              <a:buChar char="-"/>
            </a:pPr>
            <a:r>
              <a:rPr lang="fr-FR"/>
              <a:t>Analyse des n-grammes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t>Transformation/nettoyage des variables selon la nature des variables</a:t>
            </a:r>
            <a:endParaRPr/>
          </a:p>
        </p:txBody>
      </p:sp>
      <p:sp>
        <p:nvSpPr>
          <p:cNvPr id="212" name="Google Shape;212;p32"/>
          <p:cNvSpPr txBox="1">
            <a:spLocks noGrp="1"/>
          </p:cNvSpPr>
          <p:nvPr>
            <p:ph type="body" idx="1"/>
          </p:nvPr>
        </p:nvSpPr>
        <p:spPr>
          <a:xfrm>
            <a:off x="417625" y="965950"/>
            <a:ext cx="8308800" cy="33276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1000"/>
              </a:spcBef>
              <a:spcAft>
                <a:spcPts val="0"/>
              </a:spcAft>
              <a:buSzPts val="1400"/>
              <a:buChar char="▪"/>
            </a:pPr>
            <a:r>
              <a:rPr lang="fr-FR"/>
              <a:t>Variables numériques</a:t>
            </a:r>
            <a:endParaRPr/>
          </a:p>
          <a:p>
            <a:pPr marL="393700" lvl="0" indent="-279400" algn="l" rtl="0">
              <a:lnSpc>
                <a:spcPct val="90000"/>
              </a:lnSpc>
              <a:spcBef>
                <a:spcPts val="1000"/>
              </a:spcBef>
              <a:spcAft>
                <a:spcPts val="0"/>
              </a:spcAft>
              <a:buSzPts val="1400"/>
              <a:buChar char="▪"/>
            </a:pPr>
            <a:r>
              <a:rPr lang="fr-FR"/>
              <a:t>Variables catégoriques</a:t>
            </a:r>
            <a:endParaRPr/>
          </a:p>
          <a:p>
            <a:pPr marL="787400" lvl="1" indent="-266700" algn="l" rtl="0">
              <a:lnSpc>
                <a:spcPct val="90000"/>
              </a:lnSpc>
              <a:spcBef>
                <a:spcPts val="200"/>
              </a:spcBef>
              <a:spcAft>
                <a:spcPts val="0"/>
              </a:spcAft>
              <a:buSzPts val="1200"/>
              <a:buChar char="–"/>
            </a:pPr>
            <a:r>
              <a:rPr lang="fr-FR"/>
              <a:t>Si le nombre de catégories est inférieur à 6, compter le nombre…</a:t>
            </a:r>
            <a:endParaRPr/>
          </a:p>
          <a:p>
            <a:pPr marL="787400" lvl="1" indent="-266700" algn="l" rtl="0">
              <a:lnSpc>
                <a:spcPct val="90000"/>
              </a:lnSpc>
              <a:spcBef>
                <a:spcPts val="200"/>
              </a:spcBef>
              <a:spcAft>
                <a:spcPts val="0"/>
              </a:spcAft>
              <a:buSzPts val="1200"/>
              <a:buChar char="–"/>
            </a:pPr>
            <a:r>
              <a:rPr lang="fr-FR"/>
              <a:t>Si le nombre de catégories est supérieur à 6, regrouper…</a:t>
            </a:r>
            <a:endParaRPr/>
          </a:p>
          <a:p>
            <a:pPr marL="393700" lvl="0" indent="-279400" algn="l" rtl="0">
              <a:lnSpc>
                <a:spcPct val="90000"/>
              </a:lnSpc>
              <a:spcBef>
                <a:spcPts val="1000"/>
              </a:spcBef>
              <a:spcAft>
                <a:spcPts val="0"/>
              </a:spcAft>
              <a:buSzPts val="1400"/>
              <a:buChar char="▪"/>
            </a:pPr>
            <a:r>
              <a:rPr lang="fr-FR"/>
              <a:t>Variables textuelles</a:t>
            </a:r>
            <a:endParaRPr/>
          </a:p>
          <a:p>
            <a:pPr marL="787400" marR="0" lvl="1" indent="-266700" algn="l" rtl="0">
              <a:lnSpc>
                <a:spcPct val="90000"/>
              </a:lnSpc>
              <a:spcBef>
                <a:spcPts val="200"/>
              </a:spcBef>
              <a:spcAft>
                <a:spcPts val="0"/>
              </a:spcAft>
              <a:buSzPts val="1200"/>
              <a:buChar char="–"/>
            </a:pPr>
            <a:r>
              <a:rPr lang="fr-FR"/>
              <a:t>BoW</a:t>
            </a:r>
            <a:endParaRPr/>
          </a:p>
          <a:p>
            <a:pPr marL="787400" marR="0" lvl="1" indent="-266700" algn="l" rtl="0">
              <a:lnSpc>
                <a:spcPct val="90000"/>
              </a:lnSpc>
              <a:spcBef>
                <a:spcPts val="200"/>
              </a:spcBef>
              <a:spcAft>
                <a:spcPts val="0"/>
              </a:spcAft>
              <a:buSzPts val="1200"/>
              <a:buChar char="–"/>
            </a:pPr>
            <a:r>
              <a:rPr lang="fr-FR"/>
              <a:t>TF-IDF</a:t>
            </a:r>
            <a:endParaRPr/>
          </a:p>
          <a:p>
            <a:pPr marL="787400" marR="0" lvl="1" indent="-266700" algn="l" rtl="0">
              <a:lnSpc>
                <a:spcPct val="90000"/>
              </a:lnSpc>
              <a:spcBef>
                <a:spcPts val="200"/>
              </a:spcBef>
              <a:spcAft>
                <a:spcPts val="0"/>
              </a:spcAft>
              <a:buSzPts val="1200"/>
              <a:buChar char="–"/>
            </a:pPr>
            <a:r>
              <a:rPr lang="fr-FR"/>
              <a:t>Word2vec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Synthèse des nettoyages réalisés</a:t>
            </a:r>
            <a:endParaRPr/>
          </a:p>
        </p:txBody>
      </p:sp>
      <p:sp>
        <p:nvSpPr>
          <p:cNvPr id="219" name="Google Shape;219;p33"/>
          <p:cNvSpPr txBox="1">
            <a:spLocks noGrp="1"/>
          </p:cNvSpPr>
          <p:nvPr>
            <p:ph type="body" idx="1"/>
          </p:nvPr>
        </p:nvSpPr>
        <p:spPr>
          <a:xfrm>
            <a:off x="417625" y="1087051"/>
            <a:ext cx="8308800" cy="35643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Retraitement des dates</a:t>
            </a:r>
            <a:endParaRPr/>
          </a:p>
          <a:p>
            <a:pPr marL="457200" lvl="0" indent="-317500" algn="l" rtl="0">
              <a:spcBef>
                <a:spcPts val="0"/>
              </a:spcBef>
              <a:spcAft>
                <a:spcPts val="0"/>
              </a:spcAft>
              <a:buSzPts val="1400"/>
              <a:buChar char="▪"/>
            </a:pPr>
            <a:r>
              <a:rPr lang="fr-FR"/>
              <a:t>Suppression des avis avec textes absents</a:t>
            </a:r>
            <a:endParaRPr/>
          </a:p>
          <a:p>
            <a:pPr marL="457200" lvl="0" indent="-317500" algn="l" rtl="0">
              <a:spcBef>
                <a:spcPts val="0"/>
              </a:spcBef>
              <a:spcAft>
                <a:spcPts val="0"/>
              </a:spcAft>
              <a:buSzPts val="1400"/>
              <a:buChar char="▪"/>
            </a:pPr>
            <a:r>
              <a:rPr lang="fr-FR"/>
              <a:t>Nettoyage des textes</a:t>
            </a:r>
            <a:endParaRPr/>
          </a:p>
          <a:p>
            <a:pPr marL="914400" lvl="1" indent="-304800" algn="l" rtl="0">
              <a:spcBef>
                <a:spcPts val="0"/>
              </a:spcBef>
              <a:spcAft>
                <a:spcPts val="0"/>
              </a:spcAft>
              <a:buSzPts val="1200"/>
              <a:buChar char="–"/>
            </a:pPr>
            <a:r>
              <a:rPr lang="fr-FR"/>
              <a:t>Suppression des stop words (mots vides)</a:t>
            </a:r>
            <a:endParaRPr/>
          </a:p>
          <a:p>
            <a:pPr marL="914400" lvl="1" indent="-304800" algn="l" rtl="0">
              <a:spcBef>
                <a:spcPts val="0"/>
              </a:spcBef>
              <a:spcAft>
                <a:spcPts val="0"/>
              </a:spcAft>
              <a:buSzPts val="1200"/>
              <a:buChar char="–"/>
            </a:pPr>
            <a:r>
              <a:rPr lang="fr-FR"/>
              <a:t>Suppression des caractères spéciaux</a:t>
            </a:r>
            <a:endParaRPr/>
          </a:p>
          <a:p>
            <a:pPr marL="914400" lvl="1" indent="-304800" algn="l" rtl="0">
              <a:spcBef>
                <a:spcPts val="0"/>
              </a:spcBef>
              <a:spcAft>
                <a:spcPts val="0"/>
              </a:spcAft>
              <a:buSzPts val="1200"/>
              <a:buChar char="–"/>
            </a:pPr>
            <a:r>
              <a:rPr lang="fr-FR"/>
              <a:t>Remplacement de certains mots (“service client” par “service_client”, étude à faire pour trouver des bigrammes ou trigrammes</a:t>
            </a:r>
            <a:endParaRPr/>
          </a:p>
          <a:p>
            <a:pPr marL="0" lvl="0" indent="0" algn="l" rtl="0">
              <a:spcBef>
                <a:spcPts val="1000"/>
              </a:spcBef>
              <a:spcAft>
                <a:spcPts val="0"/>
              </a:spcAft>
              <a:buNone/>
            </a:pPr>
            <a:endParaRPr/>
          </a:p>
          <a:p>
            <a:pPr marL="457200" lvl="0" indent="-317500" algn="l" rtl="0">
              <a:spcBef>
                <a:spcPts val="1000"/>
              </a:spcBef>
              <a:spcAft>
                <a:spcPts val="0"/>
              </a:spcAft>
              <a:buSzPts val="1400"/>
              <a:buChar char="-"/>
            </a:pPr>
            <a:r>
              <a:rPr lang="fr-FR"/>
              <a:t>Faire un export du fichier nettoyé pour ne plus à le refaire lors des prochaines sessions, ce fichier doit contenir les colonnes suivantes</a:t>
            </a:r>
            <a:endParaRPr/>
          </a:p>
          <a:p>
            <a:pPr marL="914400" lvl="1" indent="-304800" algn="l" rtl="0">
              <a:spcBef>
                <a:spcPts val="0"/>
              </a:spcBef>
              <a:spcAft>
                <a:spcPts val="0"/>
              </a:spcAft>
              <a:buSzPts val="1200"/>
              <a:buChar char="-"/>
            </a:pPr>
            <a:r>
              <a:rPr lang="fr-FR"/>
              <a:t>Date de publication de l’avis</a:t>
            </a:r>
            <a:endParaRPr/>
          </a:p>
          <a:p>
            <a:pPr marL="914400" lvl="1" indent="-304800" algn="l" rtl="0">
              <a:spcBef>
                <a:spcPts val="0"/>
              </a:spcBef>
              <a:spcAft>
                <a:spcPts val="0"/>
              </a:spcAft>
              <a:buSzPts val="1200"/>
              <a:buChar char="-"/>
            </a:pPr>
            <a:r>
              <a:rPr lang="fr-FR"/>
              <a:t>Mois de l’expérience (premier jour du mois)</a:t>
            </a:r>
            <a:endParaRPr/>
          </a:p>
          <a:p>
            <a:pPr marL="914400" lvl="1" indent="-304800" algn="l" rtl="0">
              <a:spcBef>
                <a:spcPts val="0"/>
              </a:spcBef>
              <a:spcAft>
                <a:spcPts val="0"/>
              </a:spcAft>
              <a:buSzPts val="1200"/>
              <a:buChar char="-"/>
            </a:pPr>
            <a:r>
              <a:rPr lang="fr-FR"/>
              <a:t>Avis en français sans nettoyage</a:t>
            </a:r>
            <a:endParaRPr/>
          </a:p>
          <a:p>
            <a:pPr marL="914400" lvl="1" indent="-304800" algn="l" rtl="0">
              <a:spcBef>
                <a:spcPts val="0"/>
              </a:spcBef>
              <a:spcAft>
                <a:spcPts val="0"/>
              </a:spcAft>
              <a:buSzPts val="1200"/>
              <a:buChar char="-"/>
            </a:pPr>
            <a:r>
              <a:rPr lang="fr-FR"/>
              <a:t>Avis en français avec nettoyage 1 pour certains modèles</a:t>
            </a:r>
            <a:endParaRPr/>
          </a:p>
          <a:p>
            <a:pPr marL="914400" lvl="1" indent="-304800" algn="l" rtl="0">
              <a:spcBef>
                <a:spcPts val="0"/>
              </a:spcBef>
              <a:spcAft>
                <a:spcPts val="0"/>
              </a:spcAft>
              <a:buSzPts val="1200"/>
              <a:buChar char="-"/>
            </a:pPr>
            <a:r>
              <a:rPr lang="fr-FR"/>
              <a:t>Avis en français avec nettoyage 2 pour d’autres modèles</a:t>
            </a:r>
            <a:endParaRPr/>
          </a:p>
          <a:p>
            <a:pPr marL="914400" lvl="1" indent="-304800" algn="l" rtl="0">
              <a:spcBef>
                <a:spcPts val="0"/>
              </a:spcBef>
              <a:spcAft>
                <a:spcPts val="0"/>
              </a:spcAft>
              <a:buSzPts val="1200"/>
              <a:buChar char="-"/>
            </a:pPr>
            <a:r>
              <a:rPr lang="fr-FR"/>
              <a:t>Idem pour les avis traduits en anglais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body" idx="1"/>
          </p:nvPr>
        </p:nvSpPr>
        <p:spPr>
          <a:xfrm>
            <a:off x="417625" y="783425"/>
            <a:ext cx="8308800" cy="4016100"/>
          </a:xfrm>
          <a:prstGeom prst="rect">
            <a:avLst/>
          </a:prstGeom>
          <a:noFill/>
          <a:ln>
            <a:noFill/>
          </a:ln>
        </p:spPr>
        <p:txBody>
          <a:bodyPr spcFirstLastPara="1" wrap="square" lIns="62300" tIns="38475" rIns="31150" bIns="38475" anchor="t" anchorCtr="0">
            <a:noAutofit/>
          </a:bodyPr>
          <a:lstStyle/>
          <a:p>
            <a:pPr marL="38100" lvl="0" indent="0" algn="l" rtl="0">
              <a:lnSpc>
                <a:spcPct val="90000"/>
              </a:lnSpc>
              <a:spcBef>
                <a:spcPts val="1000"/>
              </a:spcBef>
              <a:spcAft>
                <a:spcPts val="0"/>
              </a:spcAft>
              <a:buSzPts val="2500"/>
              <a:buNone/>
            </a:pPr>
            <a:r>
              <a:rPr lang="fr-FR" sz="1700" dirty="0"/>
              <a:t>1 </a:t>
            </a:r>
            <a:r>
              <a:rPr lang="fr-FR" sz="1700" dirty="0">
                <a:solidFill>
                  <a:schemeClr val="accent6"/>
                </a:solidFill>
              </a:rPr>
              <a:t>|</a:t>
            </a:r>
            <a:r>
              <a:rPr lang="fr-FR" sz="1700" dirty="0"/>
              <a:t> Présentation générale du projet et des données</a:t>
            </a:r>
            <a:endParaRPr dirty="0"/>
          </a:p>
          <a:p>
            <a:pPr marL="431800" lvl="1" indent="0" algn="l" rtl="0">
              <a:lnSpc>
                <a:spcPct val="100000"/>
              </a:lnSpc>
              <a:spcBef>
                <a:spcPts val="1000"/>
              </a:spcBef>
              <a:spcAft>
                <a:spcPts val="0"/>
              </a:spcAft>
              <a:buSzPts val="2500"/>
              <a:buNone/>
            </a:pPr>
            <a:r>
              <a:rPr lang="fr-FR" sz="1600" dirty="0"/>
              <a:t>1.1 </a:t>
            </a:r>
            <a:r>
              <a:rPr lang="fr-FR" sz="1600" dirty="0">
                <a:solidFill>
                  <a:schemeClr val="accent6"/>
                </a:solidFill>
              </a:rPr>
              <a:t>| </a:t>
            </a:r>
            <a:r>
              <a:rPr lang="fr-FR" sz="1600" dirty="0"/>
              <a:t>Présentation de la problématique</a:t>
            </a:r>
            <a:endParaRPr dirty="0"/>
          </a:p>
          <a:p>
            <a:pPr marL="431800" lvl="1" indent="0" algn="l" rtl="0">
              <a:lnSpc>
                <a:spcPct val="100000"/>
              </a:lnSpc>
              <a:spcBef>
                <a:spcPts val="1000"/>
              </a:spcBef>
              <a:spcAft>
                <a:spcPts val="0"/>
              </a:spcAft>
              <a:buSzPts val="2500"/>
              <a:buNone/>
            </a:pPr>
            <a:r>
              <a:rPr lang="fr-FR" sz="1600" dirty="0"/>
              <a:t>1.2 </a:t>
            </a:r>
            <a:r>
              <a:rPr lang="fr-FR" sz="1600" dirty="0">
                <a:solidFill>
                  <a:schemeClr val="accent6"/>
                </a:solidFill>
              </a:rPr>
              <a:t>|</a:t>
            </a:r>
            <a:r>
              <a:rPr lang="fr-FR" sz="1600" dirty="0"/>
              <a:t> Présentation des données</a:t>
            </a:r>
            <a:endParaRPr dirty="0"/>
          </a:p>
          <a:p>
            <a:pPr marL="431800" lvl="1" indent="0" algn="l" rtl="0">
              <a:lnSpc>
                <a:spcPct val="100000"/>
              </a:lnSpc>
              <a:spcBef>
                <a:spcPts val="1000"/>
              </a:spcBef>
              <a:spcAft>
                <a:spcPts val="0"/>
              </a:spcAft>
              <a:buSzPts val="2500"/>
              <a:buNone/>
            </a:pPr>
            <a:r>
              <a:rPr lang="fr-FR" sz="1600" dirty="0"/>
              <a:t>1.3 </a:t>
            </a:r>
            <a:r>
              <a:rPr lang="fr-FR" sz="1600" dirty="0">
                <a:solidFill>
                  <a:schemeClr val="accent6"/>
                </a:solidFill>
              </a:rPr>
              <a:t>|</a:t>
            </a:r>
            <a:r>
              <a:rPr lang="fr-FR" sz="1600" dirty="0"/>
              <a:t> Exploration et nettoyage des données</a:t>
            </a:r>
            <a:endParaRPr dirty="0"/>
          </a:p>
          <a:p>
            <a:pPr marL="431800" lvl="1" indent="0" algn="l" rtl="0">
              <a:lnSpc>
                <a:spcPct val="90000"/>
              </a:lnSpc>
              <a:spcBef>
                <a:spcPts val="1000"/>
              </a:spcBef>
              <a:spcAft>
                <a:spcPts val="0"/>
              </a:spcAft>
              <a:buSzPts val="2500"/>
              <a:buNone/>
            </a:pPr>
            <a:endParaRPr dirty="0"/>
          </a:p>
          <a:p>
            <a:pPr marL="38100" lvl="0" indent="0" algn="l" rtl="0">
              <a:lnSpc>
                <a:spcPct val="90000"/>
              </a:lnSpc>
              <a:spcBef>
                <a:spcPts val="0"/>
              </a:spcBef>
              <a:spcAft>
                <a:spcPts val="0"/>
              </a:spcAft>
              <a:buSzPts val="2500"/>
              <a:buNone/>
            </a:pPr>
            <a:r>
              <a:rPr lang="fr-FR" sz="1700" dirty="0"/>
              <a:t>3 </a:t>
            </a:r>
            <a:r>
              <a:rPr lang="fr-FR" sz="1700" dirty="0">
                <a:solidFill>
                  <a:schemeClr val="accent6"/>
                </a:solidFill>
              </a:rPr>
              <a:t>| </a:t>
            </a:r>
            <a:r>
              <a:rPr lang="fr-FR" sz="1700" dirty="0" err="1"/>
              <a:t>Feature</a:t>
            </a:r>
            <a:r>
              <a:rPr lang="fr-FR" sz="1700" dirty="0"/>
              <a:t> engineering et modélisation</a:t>
            </a:r>
            <a:endParaRPr dirty="0"/>
          </a:p>
          <a:p>
            <a:pPr marL="431800" lvl="1" indent="0" algn="l" rtl="0">
              <a:lnSpc>
                <a:spcPct val="100000"/>
              </a:lnSpc>
              <a:spcBef>
                <a:spcPts val="1000"/>
              </a:spcBef>
              <a:spcAft>
                <a:spcPts val="0"/>
              </a:spcAft>
              <a:buSzPts val="2500"/>
              <a:buNone/>
            </a:pPr>
            <a:r>
              <a:rPr lang="fr-FR" sz="1600" dirty="0"/>
              <a:t>2.1 </a:t>
            </a:r>
            <a:r>
              <a:rPr lang="fr-FR" sz="1600" dirty="0">
                <a:solidFill>
                  <a:schemeClr val="accent6"/>
                </a:solidFill>
              </a:rPr>
              <a:t>|</a:t>
            </a:r>
            <a:r>
              <a:rPr lang="fr-FR" sz="1600" dirty="0"/>
              <a:t> Création de nouvelles variables</a:t>
            </a:r>
            <a:endParaRPr dirty="0"/>
          </a:p>
          <a:p>
            <a:pPr marL="431800" lvl="1" indent="0" algn="l" rtl="0">
              <a:lnSpc>
                <a:spcPct val="100000"/>
              </a:lnSpc>
              <a:spcBef>
                <a:spcPts val="1000"/>
              </a:spcBef>
              <a:spcAft>
                <a:spcPts val="0"/>
              </a:spcAft>
              <a:buSzPts val="2500"/>
              <a:buNone/>
            </a:pPr>
            <a:r>
              <a:rPr lang="fr-FR" sz="1600" dirty="0"/>
              <a:t>2.2 </a:t>
            </a:r>
            <a:r>
              <a:rPr lang="fr-FR" sz="1600" dirty="0">
                <a:solidFill>
                  <a:schemeClr val="accent6"/>
                </a:solidFill>
              </a:rPr>
              <a:t>|</a:t>
            </a:r>
            <a:r>
              <a:rPr lang="fr-FR" sz="1600" dirty="0"/>
              <a:t> Construction des modèles prédictifs et comparaison</a:t>
            </a:r>
            <a:endParaRPr dirty="0"/>
          </a:p>
          <a:p>
            <a:pPr marL="431800" lvl="1" indent="0" algn="l" rtl="0">
              <a:lnSpc>
                <a:spcPct val="90000"/>
              </a:lnSpc>
              <a:spcBef>
                <a:spcPts val="1000"/>
              </a:spcBef>
              <a:spcAft>
                <a:spcPts val="0"/>
              </a:spcAft>
              <a:buSzPts val="2500"/>
              <a:buNone/>
            </a:pPr>
            <a:endParaRPr sz="1600" dirty="0"/>
          </a:p>
          <a:p>
            <a:pPr marL="38100" lvl="0" indent="0" algn="l" rtl="0">
              <a:lnSpc>
                <a:spcPct val="90000"/>
              </a:lnSpc>
              <a:spcBef>
                <a:spcPts val="0"/>
              </a:spcBef>
              <a:spcAft>
                <a:spcPts val="0"/>
              </a:spcAft>
              <a:buSzPts val="2500"/>
              <a:buNone/>
            </a:pPr>
            <a:r>
              <a:rPr lang="fr-FR" sz="1700" dirty="0"/>
              <a:t>4 </a:t>
            </a:r>
            <a:r>
              <a:rPr lang="fr-FR" sz="1700" dirty="0">
                <a:solidFill>
                  <a:schemeClr val="accent6"/>
                </a:solidFill>
              </a:rPr>
              <a:t>|</a:t>
            </a:r>
            <a:r>
              <a:rPr lang="fr-FR" sz="1700" dirty="0"/>
              <a:t> Interprétation des résultats</a:t>
            </a:r>
            <a:endParaRPr dirty="0"/>
          </a:p>
          <a:p>
            <a:pPr marL="431800" lvl="1" indent="0" algn="l" rtl="0">
              <a:lnSpc>
                <a:spcPct val="100000"/>
              </a:lnSpc>
              <a:spcBef>
                <a:spcPts val="1000"/>
              </a:spcBef>
              <a:spcAft>
                <a:spcPts val="0"/>
              </a:spcAft>
              <a:buSzPts val="2500"/>
              <a:buNone/>
            </a:pPr>
            <a:r>
              <a:rPr lang="fr-FR" sz="1600" dirty="0"/>
              <a:t>3.1 </a:t>
            </a:r>
            <a:r>
              <a:rPr lang="fr-FR" sz="1600" dirty="0">
                <a:solidFill>
                  <a:schemeClr val="accent6"/>
                </a:solidFill>
              </a:rPr>
              <a:t>|</a:t>
            </a:r>
            <a:r>
              <a:rPr lang="fr-FR" sz="1600" dirty="0"/>
              <a:t> Importance des variables</a:t>
            </a:r>
            <a:endParaRPr dirty="0"/>
          </a:p>
          <a:p>
            <a:pPr marL="431800" lvl="1" indent="0" algn="l" rtl="0">
              <a:lnSpc>
                <a:spcPct val="100000"/>
              </a:lnSpc>
              <a:spcBef>
                <a:spcPts val="1000"/>
              </a:spcBef>
              <a:spcAft>
                <a:spcPts val="0"/>
              </a:spcAft>
              <a:buSzPts val="2500"/>
              <a:buNone/>
            </a:pPr>
            <a:r>
              <a:rPr lang="fr-FR" sz="1600" dirty="0"/>
              <a:t>3.3 </a:t>
            </a:r>
            <a:r>
              <a:rPr lang="fr-FR" sz="1600" dirty="0">
                <a:solidFill>
                  <a:schemeClr val="accent6"/>
                </a:solidFill>
              </a:rPr>
              <a:t>|</a:t>
            </a:r>
            <a:r>
              <a:rPr lang="fr-FR" sz="1600" dirty="0"/>
              <a:t> Conclusion sur l’utilisation des modèles</a:t>
            </a:r>
            <a:endParaRPr dirty="0"/>
          </a:p>
        </p:txBody>
      </p:sp>
      <p:sp>
        <p:nvSpPr>
          <p:cNvPr id="88" name="Google Shape;88;p16"/>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sz="2200"/>
              <a:t>Exemple de sommaire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2.2</a:t>
            </a:r>
            <a:endParaRPr/>
          </a:p>
        </p:txBody>
      </p:sp>
      <p:sp>
        <p:nvSpPr>
          <p:cNvPr id="225" name="Google Shape;225;p34"/>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Exploration des données </a:t>
            </a:r>
            <a:endParaRPr>
              <a:solidFill>
                <a:schemeClr val="accent6"/>
              </a:solidFill>
            </a:endParaRPr>
          </a:p>
        </p:txBody>
      </p:sp>
      <p:sp>
        <p:nvSpPr>
          <p:cNvPr id="226" name="Google Shape;226;p34"/>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marL="393700" lvl="0" indent="-292100" algn="l" rtl="0">
              <a:lnSpc>
                <a:spcPct val="90000"/>
              </a:lnSpc>
              <a:spcBef>
                <a:spcPts val="200"/>
              </a:spcBef>
              <a:spcAft>
                <a:spcPts val="0"/>
              </a:spcAft>
              <a:buSzPts val="1600"/>
              <a:buChar char="▪"/>
            </a:pPr>
            <a:r>
              <a:rPr lang="fr-FR" sz="1600"/>
              <a:t>Visualisation l’évolution temporelle des notes</a:t>
            </a:r>
            <a:endParaRPr sz="1600"/>
          </a:p>
        </p:txBody>
      </p:sp>
      <p:sp>
        <p:nvSpPr>
          <p:cNvPr id="227" name="Google Shape;227;p34"/>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Exploration globale des données</a:t>
            </a:r>
            <a:endParaRPr/>
          </a:p>
        </p:txBody>
      </p:sp>
      <p:sp>
        <p:nvSpPr>
          <p:cNvPr id="234" name="Google Shape;234;p35"/>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Nombre d’avis et moyenne de note par produit, par assureur, par date, etc.</a:t>
            </a:r>
            <a:endParaRPr/>
          </a:p>
          <a:p>
            <a:pPr marL="457200" lvl="0" indent="-317500" algn="l" rtl="0">
              <a:spcBef>
                <a:spcPts val="0"/>
              </a:spcBef>
              <a:spcAft>
                <a:spcPts val="0"/>
              </a:spcAft>
              <a:buSzPts val="1400"/>
              <a:buChar char="-"/>
            </a:pPr>
            <a:r>
              <a:rPr lang="fr-FR"/>
              <a:t>Nombre de mots dans un avis, en fonction de la note</a:t>
            </a:r>
            <a:endParaRPr/>
          </a:p>
          <a:p>
            <a:pPr marL="457200" lvl="0" indent="-317500" algn="l" rtl="0">
              <a:spcBef>
                <a:spcPts val="0"/>
              </a:spcBef>
              <a:spcAft>
                <a:spcPts val="0"/>
              </a:spcAft>
              <a:buSzPts val="1400"/>
              <a:buChar char="-"/>
            </a:pPr>
            <a:r>
              <a:rPr lang="fr-FR"/>
              <a:t>Créer des modèles par produit éventuellement suite à l’exploration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Exploration des avis</a:t>
            </a:r>
            <a:endParaRPr/>
          </a:p>
        </p:txBody>
      </p:sp>
      <p:sp>
        <p:nvSpPr>
          <p:cNvPr id="241" name="Google Shape;241;p36"/>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Comptage et note moyenne (et leur évolution au cours du temps) en fonction des variables suivantes</a:t>
            </a:r>
            <a:endParaRPr/>
          </a:p>
          <a:p>
            <a:pPr marL="914400" lvl="1" indent="-304800" algn="l" rtl="0">
              <a:spcBef>
                <a:spcPts val="0"/>
              </a:spcBef>
              <a:spcAft>
                <a:spcPts val="0"/>
              </a:spcAft>
              <a:buSzPts val="1200"/>
              <a:buChar char="-"/>
            </a:pPr>
            <a:r>
              <a:rPr lang="fr-FR"/>
              <a:t>Produit</a:t>
            </a:r>
            <a:endParaRPr/>
          </a:p>
          <a:p>
            <a:pPr marL="914400" lvl="1" indent="-304800" algn="l" rtl="0">
              <a:spcBef>
                <a:spcPts val="0"/>
              </a:spcBef>
              <a:spcAft>
                <a:spcPts val="0"/>
              </a:spcAft>
              <a:buSzPts val="1200"/>
              <a:buChar char="-"/>
            </a:pPr>
            <a:r>
              <a:rPr lang="fr-FR"/>
              <a:t>Assureur</a:t>
            </a:r>
            <a:endParaRPr/>
          </a:p>
          <a:p>
            <a:pPr marL="457200" lvl="0" indent="-317500" algn="l" rtl="0">
              <a:spcBef>
                <a:spcPts val="0"/>
              </a:spcBef>
              <a:spcAft>
                <a:spcPts val="0"/>
              </a:spcAft>
              <a:buSzPts val="1400"/>
              <a:buChar char="-"/>
            </a:pPr>
            <a:r>
              <a:rPr lang="fr-FR"/>
              <a:t>Pour les commentaires, on devra faire les analyses en fonction des produits, car on pourrait penser que thématiques ne seront pas les mêmes, et en pratique, ce sont différents départements dans l’entreprise qui les traitent, et on doit avoir des conclusions par produit.</a:t>
            </a:r>
            <a:endParaRPr/>
          </a:p>
          <a:p>
            <a:pPr marL="457200" lvl="0" indent="-317500" algn="l" rtl="0">
              <a:spcBef>
                <a:spcPts val="0"/>
              </a:spcBef>
              <a:spcAft>
                <a:spcPts val="0"/>
              </a:spcAft>
              <a:buSzPts val="1400"/>
              <a:buChar char="-"/>
            </a:pPr>
            <a:r>
              <a:rPr lang="fr-FR"/>
              <a:t>Constitution des n-grammes (plusieurs mots ensemble)</a:t>
            </a:r>
            <a:endParaRPr/>
          </a:p>
          <a:p>
            <a:pPr marL="914400" lvl="1" indent="-304800" algn="l" rtl="0">
              <a:spcBef>
                <a:spcPts val="0"/>
              </a:spcBef>
              <a:spcAft>
                <a:spcPts val="0"/>
              </a:spcAft>
              <a:buSzPts val="1200"/>
              <a:buChar char="-"/>
            </a:pPr>
            <a:r>
              <a:rPr lang="fr-FR"/>
              <a:t>Comme on peut voir sur Google et Amazon, et on peut remarquer une subtilité selon des exemples vus : sur Google, les n-grammes sont constitués avant la suppression des mots vides (“espace de jeux” avec “de” dedans), et sur Amazon, les n-grammes sont identifiés après la suppression des mots vides (“facile à monter” devient “facile monter”)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2.3</a:t>
            </a:r>
            <a:endParaRPr/>
          </a:p>
        </p:txBody>
      </p:sp>
      <p:sp>
        <p:nvSpPr>
          <p:cNvPr id="247" name="Google Shape;247;p37"/>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Word embedding</a:t>
            </a:r>
            <a:endParaRPr>
              <a:solidFill>
                <a:schemeClr val="accent6"/>
              </a:solidFill>
            </a:endParaRPr>
          </a:p>
        </p:txBody>
      </p:sp>
      <p:sp>
        <p:nvSpPr>
          <p:cNvPr id="248" name="Google Shape;248;p37"/>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92100" algn="l" rtl="0">
              <a:lnSpc>
                <a:spcPct val="90000"/>
              </a:lnSpc>
              <a:spcBef>
                <a:spcPts val="200"/>
              </a:spcBef>
              <a:spcAft>
                <a:spcPts val="0"/>
              </a:spcAft>
              <a:buSzPts val="1600"/>
              <a:buChar char="▪"/>
            </a:pPr>
            <a:r>
              <a:rPr lang="fr-FR" sz="1600"/>
              <a:t>Création de word embeddings</a:t>
            </a:r>
            <a:endParaRPr sz="1600"/>
          </a:p>
          <a:p>
            <a:pPr marL="393700" lvl="0" indent="-292100" algn="l" rtl="0">
              <a:lnSpc>
                <a:spcPct val="90000"/>
              </a:lnSpc>
              <a:spcBef>
                <a:spcPts val="200"/>
              </a:spcBef>
              <a:spcAft>
                <a:spcPts val="0"/>
              </a:spcAft>
              <a:buSzPts val="1600"/>
              <a:buChar char="▪"/>
            </a:pPr>
            <a:r>
              <a:rPr lang="fr-FR" sz="1600"/>
              <a:t>Visualisation</a:t>
            </a:r>
            <a:endParaRPr sz="1600"/>
          </a:p>
          <a:p>
            <a:pPr marL="393700" lvl="0" indent="-292100" algn="l" rtl="0">
              <a:lnSpc>
                <a:spcPct val="90000"/>
              </a:lnSpc>
              <a:spcBef>
                <a:spcPts val="200"/>
              </a:spcBef>
              <a:spcAft>
                <a:spcPts val="0"/>
              </a:spcAft>
              <a:buSzPts val="1600"/>
              <a:buChar char="▪"/>
            </a:pPr>
            <a:r>
              <a:rPr lang="fr-FR" sz="1600"/>
              <a:t>Applications</a:t>
            </a:r>
            <a:endParaRPr sz="1600"/>
          </a:p>
        </p:txBody>
      </p:sp>
      <p:sp>
        <p:nvSpPr>
          <p:cNvPr id="249" name="Google Shape;249;p37"/>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t>Création des embeddings avec l’approche self-supervisée</a:t>
            </a:r>
            <a:endParaRPr/>
          </a:p>
        </p:txBody>
      </p:sp>
      <p:sp>
        <p:nvSpPr>
          <p:cNvPr id="255" name="Google Shape;255;p38"/>
          <p:cNvSpPr txBox="1">
            <a:spLocks noGrp="1"/>
          </p:cNvSpPr>
          <p:nvPr>
            <p:ph type="body" idx="1"/>
          </p:nvPr>
        </p:nvSpPr>
        <p:spPr>
          <a:xfrm>
            <a:off x="417625" y="794237"/>
            <a:ext cx="8308800" cy="19581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1000"/>
              </a:spcBef>
              <a:spcAft>
                <a:spcPts val="0"/>
              </a:spcAft>
              <a:buSzPts val="1400"/>
              <a:buChar char="▪"/>
            </a:pPr>
            <a:r>
              <a:rPr lang="fr-FR"/>
              <a:t>Tensorflow propose un plugin qui permet de visualiser des embeddings (voir l’exemple ici </a:t>
            </a:r>
            <a:r>
              <a:rPr lang="fr-FR" u="sng">
                <a:solidFill>
                  <a:schemeClr val="hlink"/>
                </a:solidFill>
                <a:hlinkClick r:id="rId3"/>
              </a:rPr>
              <a:t>https://projector.tensorflow.org/</a:t>
            </a:r>
            <a:r>
              <a:rPr lang="fr-FR"/>
              <a:t>)</a:t>
            </a:r>
            <a:endParaRPr/>
          </a:p>
          <a:p>
            <a:pPr marL="393700" lvl="0" indent="-279400" algn="l" rtl="0">
              <a:lnSpc>
                <a:spcPct val="90000"/>
              </a:lnSpc>
              <a:spcBef>
                <a:spcPts val="1000"/>
              </a:spcBef>
              <a:spcAft>
                <a:spcPts val="0"/>
              </a:spcAft>
              <a:buSzPts val="1400"/>
              <a:buChar char="▪"/>
            </a:pPr>
            <a:r>
              <a:rPr lang="fr-FR"/>
              <a:t>Vous pouvez utiliser ce plugin pour visualiser vos propres résultats avec le projecteur intégré au Tensorboard (</a:t>
            </a:r>
            <a:r>
              <a:rPr lang="fr-FR" u="sng">
                <a:solidFill>
                  <a:schemeClr val="hlink"/>
                </a:solidFill>
                <a:hlinkClick r:id="rId4"/>
              </a:rPr>
              <a:t>https://www.tensorflow.org/tensorboard/tensorboard_projector_plugin</a:t>
            </a:r>
            <a:r>
              <a:rPr lang="fr-FR"/>
              <a:t>)</a:t>
            </a:r>
            <a:endParaRPr/>
          </a:p>
          <a:p>
            <a:pPr marL="393700" lvl="0" indent="-279400" algn="l" rtl="0">
              <a:lnSpc>
                <a:spcPct val="90000"/>
              </a:lnSpc>
              <a:spcBef>
                <a:spcPts val="1000"/>
              </a:spcBef>
              <a:spcAft>
                <a:spcPts val="0"/>
              </a:spcAft>
              <a:buSzPts val="1400"/>
              <a:buChar char="▪"/>
            </a:pPr>
            <a:endParaRPr/>
          </a:p>
        </p:txBody>
      </p:sp>
      <p:pic>
        <p:nvPicPr>
          <p:cNvPr id="256" name="Google Shape;256;p38"/>
          <p:cNvPicPr preferRelativeResize="0"/>
          <p:nvPr/>
        </p:nvPicPr>
        <p:blipFill>
          <a:blip r:embed="rId5">
            <a:alphaModFix/>
          </a:blip>
          <a:stretch>
            <a:fillRect/>
          </a:stretch>
        </p:blipFill>
        <p:spPr>
          <a:xfrm>
            <a:off x="4346175" y="2380574"/>
            <a:ext cx="4453675" cy="2240400"/>
          </a:xfrm>
          <a:prstGeom prst="rect">
            <a:avLst/>
          </a:prstGeom>
          <a:noFill/>
          <a:ln>
            <a:noFill/>
          </a:ln>
          <a:effectLst>
            <a:outerShdw blurRad="57150" dist="19050" dir="5400000" algn="bl" rotWithShape="0">
              <a:srgbClr val="000000">
                <a:alpha val="50000"/>
              </a:srgbClr>
            </a:outerShdw>
          </a:effectLst>
        </p:spPr>
      </p:pic>
      <p:pic>
        <p:nvPicPr>
          <p:cNvPr id="257" name="Google Shape;257;p38"/>
          <p:cNvPicPr preferRelativeResize="0"/>
          <p:nvPr/>
        </p:nvPicPr>
        <p:blipFill>
          <a:blip r:embed="rId6">
            <a:alphaModFix/>
          </a:blip>
          <a:stretch>
            <a:fillRect/>
          </a:stretch>
        </p:blipFill>
        <p:spPr>
          <a:xfrm>
            <a:off x="834731" y="2484538"/>
            <a:ext cx="3202549" cy="20324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Applications à réaliser</a:t>
            </a:r>
            <a:endParaRPr/>
          </a:p>
        </p:txBody>
      </p:sp>
      <p:sp>
        <p:nvSpPr>
          <p:cNvPr id="264" name="Google Shape;264;p39"/>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Comparer plusieurs termes</a:t>
            </a:r>
            <a:endParaRPr/>
          </a:p>
          <a:p>
            <a:pPr marL="457200" lvl="0" indent="-317500" algn="l" rtl="0">
              <a:spcBef>
                <a:spcPts val="0"/>
              </a:spcBef>
              <a:spcAft>
                <a:spcPts val="0"/>
              </a:spcAft>
              <a:buSzPts val="1400"/>
              <a:buChar char="-"/>
            </a:pPr>
            <a:r>
              <a:rPr lang="fr-FR"/>
              <a:t>Pour un terme, trouver des termes similaires</a:t>
            </a:r>
            <a:endParaRPr/>
          </a:p>
          <a:p>
            <a:pPr marL="457200" lvl="0" indent="-317500" algn="l" rtl="0">
              <a:spcBef>
                <a:spcPts val="0"/>
              </a:spcBef>
              <a:spcAft>
                <a:spcPts val="0"/>
              </a:spcAft>
              <a:buSzPts val="1400"/>
              <a:buChar char="-"/>
            </a:pPr>
            <a:r>
              <a:rPr lang="fr-FR"/>
              <a:t>Word analogy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0"/>
          <p:cNvPicPr preferRelativeResize="0"/>
          <p:nvPr/>
        </p:nvPicPr>
        <p:blipFill rotWithShape="1">
          <a:blip r:embed="rId3">
            <a:alphaModFix/>
          </a:blip>
          <a:srcRect/>
          <a:stretch/>
        </p:blipFill>
        <p:spPr>
          <a:xfrm>
            <a:off x="2818475" y="1232200"/>
            <a:ext cx="5907900" cy="31854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70" name="Google Shape;270;p40"/>
          <p:cNvSpPr/>
          <p:nvPr/>
        </p:nvSpPr>
        <p:spPr>
          <a:xfrm>
            <a:off x="4101477" y="830796"/>
            <a:ext cx="3090600" cy="177000"/>
          </a:xfrm>
          <a:prstGeom prst="rect">
            <a:avLst/>
          </a:prstGeom>
          <a:solidFill>
            <a:srgbClr val="9FC5E8"/>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200" b="1" i="0" u="none" strike="noStrike" cap="none">
                <a:solidFill>
                  <a:schemeClr val="dk1"/>
                </a:solidFill>
                <a:latin typeface="Calibri"/>
                <a:ea typeface="Calibri"/>
                <a:cs typeface="Calibri"/>
                <a:sym typeface="Calibri"/>
              </a:rPr>
              <a:t>Similarité sémantique des mots</a:t>
            </a:r>
            <a:endParaRPr sz="1200"/>
          </a:p>
        </p:txBody>
      </p:sp>
      <p:sp>
        <p:nvSpPr>
          <p:cNvPr id="271" name="Google Shape;271;p40"/>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None/>
            </a:pPr>
            <a:r>
              <a:rPr lang="fr-FR" sz="1800">
                <a:solidFill>
                  <a:srgbClr val="13264A"/>
                </a:solidFill>
              </a:rPr>
              <a:t>Détection des métiers similaires et analyses des compétences (1/2)</a:t>
            </a:r>
            <a:endParaRPr sz="1800"/>
          </a:p>
        </p:txBody>
      </p:sp>
      <p:sp>
        <p:nvSpPr>
          <p:cNvPr id="272" name="Google Shape;272;p40"/>
          <p:cNvSpPr/>
          <p:nvPr/>
        </p:nvSpPr>
        <p:spPr>
          <a:xfrm rot="2395733">
            <a:off x="7380112" y="49194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
        <p:nvSpPr>
          <p:cNvPr id="273" name="Google Shape;273;p40"/>
          <p:cNvSpPr txBox="1">
            <a:spLocks noGrp="1"/>
          </p:cNvSpPr>
          <p:nvPr>
            <p:ph type="body" idx="1"/>
          </p:nvPr>
        </p:nvSpPr>
        <p:spPr>
          <a:xfrm>
            <a:off x="417625" y="1156475"/>
            <a:ext cx="2200800" cy="3595200"/>
          </a:xfrm>
          <a:prstGeom prst="rect">
            <a:avLst/>
          </a:prstGeom>
          <a:noFill/>
          <a:ln>
            <a:noFill/>
          </a:ln>
        </p:spPr>
        <p:txBody>
          <a:bodyPr spcFirstLastPara="1" wrap="square" lIns="62300" tIns="38475" rIns="31150" bIns="38475" anchor="t" anchorCtr="0">
            <a:noAutofit/>
          </a:bodyPr>
          <a:lstStyle/>
          <a:p>
            <a:pPr marL="0" lvl="0" indent="0" algn="l" rtl="0">
              <a:lnSpc>
                <a:spcPct val="90000"/>
              </a:lnSpc>
              <a:spcBef>
                <a:spcPts val="1000"/>
              </a:spcBef>
              <a:spcAft>
                <a:spcPts val="0"/>
              </a:spcAft>
              <a:buNone/>
            </a:pPr>
            <a:r>
              <a:rPr lang="fr-FR" b="0"/>
              <a:t>L’apprentissage d’un modèle de word embedding sur les textes en vrac des activités BTP permet de mettre en évidence les métiers similaires ainsi que les activités similaires associées.</a:t>
            </a:r>
            <a:endParaRPr b="0"/>
          </a:p>
          <a:p>
            <a:pPr marL="0" lvl="0" indent="0" algn="l" rtl="0">
              <a:lnSpc>
                <a:spcPct val="90000"/>
              </a:lnSpc>
              <a:spcBef>
                <a:spcPts val="1000"/>
              </a:spcBef>
              <a:spcAft>
                <a:spcPts val="0"/>
              </a:spcAft>
              <a:buNone/>
            </a:pPr>
            <a:r>
              <a:rPr lang="fr-FR" b="0"/>
              <a:t>Par la suite, des embeddings peuvent être créés pour une nomenclature d’activités. Une segmentation pourra être réalisée pour regrouper les métiers semblables.</a:t>
            </a:r>
            <a:endParaRPr b="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pic>
        <p:nvPicPr>
          <p:cNvPr id="278" name="Google Shape;278;p41"/>
          <p:cNvPicPr preferRelativeResize="0"/>
          <p:nvPr/>
        </p:nvPicPr>
        <p:blipFill rotWithShape="1">
          <a:blip r:embed="rId3">
            <a:alphaModFix/>
          </a:blip>
          <a:srcRect/>
          <a:stretch/>
        </p:blipFill>
        <p:spPr>
          <a:xfrm>
            <a:off x="3157652" y="1071169"/>
            <a:ext cx="5485688" cy="295780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79" name="Google Shape;279;p41"/>
          <p:cNvSpPr/>
          <p:nvPr/>
        </p:nvSpPr>
        <p:spPr>
          <a:xfrm>
            <a:off x="510302" y="774259"/>
            <a:ext cx="3090600" cy="177000"/>
          </a:xfrm>
          <a:prstGeom prst="rect">
            <a:avLst/>
          </a:prstGeom>
          <a:solidFill>
            <a:srgbClr val="9FC5E8"/>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200" b="1" i="0" u="none" strike="noStrike" cap="none">
                <a:solidFill>
                  <a:schemeClr val="dk1"/>
                </a:solidFill>
                <a:latin typeface="Calibri"/>
                <a:ea typeface="Calibri"/>
                <a:cs typeface="Calibri"/>
                <a:sym typeface="Calibri"/>
              </a:rPr>
              <a:t>Similarité sémantique des mots</a:t>
            </a:r>
            <a:endParaRPr sz="1200"/>
          </a:p>
        </p:txBody>
      </p:sp>
      <p:sp>
        <p:nvSpPr>
          <p:cNvPr id="280" name="Google Shape;280;p41"/>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None/>
            </a:pPr>
            <a:r>
              <a:rPr lang="fr-FR" sz="1800">
                <a:solidFill>
                  <a:srgbClr val="13264A"/>
                </a:solidFill>
              </a:rPr>
              <a:t>Détection de mots-similaires</a:t>
            </a:r>
            <a:endParaRPr sz="1800"/>
          </a:p>
        </p:txBody>
      </p:sp>
      <p:sp>
        <p:nvSpPr>
          <p:cNvPr id="281" name="Google Shape;281;p41"/>
          <p:cNvSpPr/>
          <p:nvPr/>
        </p:nvSpPr>
        <p:spPr>
          <a:xfrm rot="2395733">
            <a:off x="7380112" y="49194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
        <p:nvSpPr>
          <p:cNvPr id="282" name="Google Shape;282;p41"/>
          <p:cNvSpPr txBox="1">
            <a:spLocks noGrp="1"/>
          </p:cNvSpPr>
          <p:nvPr>
            <p:ph type="body" idx="1"/>
          </p:nvPr>
        </p:nvSpPr>
        <p:spPr>
          <a:xfrm>
            <a:off x="417625" y="4236179"/>
            <a:ext cx="8308800" cy="515400"/>
          </a:xfrm>
          <a:prstGeom prst="rect">
            <a:avLst/>
          </a:prstGeom>
          <a:noFill/>
          <a:ln>
            <a:noFill/>
          </a:ln>
        </p:spPr>
        <p:txBody>
          <a:bodyPr spcFirstLastPara="1" wrap="square" lIns="62300" tIns="38475" rIns="31150" bIns="38475" anchor="t" anchorCtr="0">
            <a:noAutofit/>
          </a:bodyPr>
          <a:lstStyle/>
          <a:p>
            <a:pPr marL="0" lvl="0" indent="0" algn="l" rtl="0">
              <a:lnSpc>
                <a:spcPct val="90000"/>
              </a:lnSpc>
              <a:spcBef>
                <a:spcPts val="1000"/>
              </a:spcBef>
              <a:spcAft>
                <a:spcPts val="0"/>
              </a:spcAft>
              <a:buNone/>
            </a:pPr>
            <a:r>
              <a:rPr lang="fr-FR"/>
              <a:t>Le modèle de word2vec permet de trouver les mots similaires par rapport à des mots de références. Cela permet de constituer une segmentation (ou des thématiques).</a:t>
            </a:r>
            <a:endParaRPr/>
          </a:p>
        </p:txBody>
      </p:sp>
      <p:pic>
        <p:nvPicPr>
          <p:cNvPr id="283" name="Google Shape;283;p41"/>
          <p:cNvPicPr preferRelativeResize="0"/>
          <p:nvPr/>
        </p:nvPicPr>
        <p:blipFill>
          <a:blip r:embed="rId4">
            <a:alphaModFix/>
          </a:blip>
          <a:stretch>
            <a:fillRect/>
          </a:stretch>
        </p:blipFill>
        <p:spPr>
          <a:xfrm>
            <a:off x="563775" y="1036562"/>
            <a:ext cx="1536300" cy="3114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2"/>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2.4</a:t>
            </a:r>
            <a:endParaRPr/>
          </a:p>
        </p:txBody>
      </p:sp>
      <p:sp>
        <p:nvSpPr>
          <p:cNvPr id="289" name="Google Shape;289;p42"/>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Autres tâches NLP</a:t>
            </a:r>
            <a:endParaRPr>
              <a:solidFill>
                <a:schemeClr val="accent6"/>
              </a:solidFill>
            </a:endParaRPr>
          </a:p>
        </p:txBody>
      </p:sp>
      <p:sp>
        <p:nvSpPr>
          <p:cNvPr id="290" name="Google Shape;290;p42"/>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92100" algn="l" rtl="0">
              <a:lnSpc>
                <a:spcPct val="90000"/>
              </a:lnSpc>
              <a:spcBef>
                <a:spcPts val="200"/>
              </a:spcBef>
              <a:spcAft>
                <a:spcPts val="0"/>
              </a:spcAft>
              <a:buSzPts val="1600"/>
              <a:buChar char="▪"/>
            </a:pPr>
            <a:r>
              <a:rPr lang="fr-FR" sz="1600"/>
              <a:t>Peaufiner les thématiques</a:t>
            </a:r>
            <a:endParaRPr sz="1600"/>
          </a:p>
        </p:txBody>
      </p:sp>
      <p:sp>
        <p:nvSpPr>
          <p:cNvPr id="291" name="Google Shape;291;p42"/>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body" idx="1"/>
          </p:nvPr>
        </p:nvSpPr>
        <p:spPr>
          <a:xfrm>
            <a:off x="417625" y="920750"/>
            <a:ext cx="8308800" cy="33726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Correction d’orthographe</a:t>
            </a:r>
            <a:endParaRPr/>
          </a:p>
          <a:p>
            <a:pPr marL="457200" lvl="0" indent="-317500" algn="l" rtl="0">
              <a:spcBef>
                <a:spcPts val="0"/>
              </a:spcBef>
              <a:spcAft>
                <a:spcPts val="0"/>
              </a:spcAft>
              <a:buSzPts val="1400"/>
              <a:buChar char="-"/>
            </a:pPr>
            <a:r>
              <a:rPr lang="fr-FR"/>
              <a:t>Résumé de texte</a:t>
            </a:r>
            <a:endParaRPr/>
          </a:p>
          <a:p>
            <a:pPr marL="457200" lvl="0" indent="-317500" algn="l" rtl="0">
              <a:spcBef>
                <a:spcPts val="0"/>
              </a:spcBef>
              <a:spcAft>
                <a:spcPts val="0"/>
              </a:spcAft>
              <a:buSzPts val="1400"/>
              <a:buChar char="-"/>
            </a:pPr>
            <a:r>
              <a:rPr lang="fr-FR"/>
              <a:t>Génération de textes</a:t>
            </a:r>
            <a:endParaRPr/>
          </a:p>
          <a:p>
            <a:pPr marL="914400" lvl="1" indent="-304800" algn="l" rtl="0">
              <a:spcBef>
                <a:spcPts val="0"/>
              </a:spcBef>
              <a:spcAft>
                <a:spcPts val="0"/>
              </a:spcAft>
              <a:buSzPts val="1200"/>
              <a:buChar char="-"/>
            </a:pPr>
            <a:r>
              <a:rPr lang="fr-FR"/>
              <a:t>Par produit, et par assureur, comparer et mettre en évidence des différences</a:t>
            </a:r>
            <a:endParaRPr/>
          </a:p>
          <a:p>
            <a:pPr marL="457200" lvl="0" indent="-317500" algn="l" rtl="0">
              <a:spcBef>
                <a:spcPts val="0"/>
              </a:spcBef>
              <a:spcAft>
                <a:spcPts val="0"/>
              </a:spcAft>
              <a:buSzPts val="1400"/>
              <a:buChar char="-"/>
            </a:pPr>
            <a:r>
              <a:rPr lang="fr-FR"/>
              <a:t>Détection de sentiment avec transfer learning (en anglais)</a:t>
            </a:r>
            <a:endParaRPr/>
          </a:p>
          <a:p>
            <a:pPr marL="914400" lvl="1" indent="-304800" algn="l" rtl="0">
              <a:spcBef>
                <a:spcPts val="0"/>
              </a:spcBef>
              <a:spcAft>
                <a:spcPts val="0"/>
              </a:spcAft>
              <a:buSzPts val="1200"/>
              <a:buChar char="-"/>
            </a:pPr>
            <a:endParaRPr/>
          </a:p>
          <a:p>
            <a:pPr marL="457200" lvl="0" indent="-317500" algn="l" rtl="0">
              <a:spcBef>
                <a:spcPts val="0"/>
              </a:spcBef>
              <a:spcAft>
                <a:spcPts val="0"/>
              </a:spcAft>
              <a:buSzPts val="1400"/>
              <a:buChar char="-"/>
            </a:pPr>
            <a:r>
              <a:rPr lang="fr-FR"/>
              <a:t>Traduction : tests de plusieurs packages</a:t>
            </a:r>
            <a:endParaRPr/>
          </a:p>
          <a:p>
            <a:pPr marL="914400" lvl="1" indent="-304800" algn="l" rtl="0">
              <a:spcBef>
                <a:spcPts val="0"/>
              </a:spcBef>
              <a:spcAft>
                <a:spcPts val="0"/>
              </a:spcAft>
              <a:buSzPts val="1200"/>
              <a:buChar char="-"/>
            </a:pPr>
            <a:r>
              <a:rPr lang="fr-FR"/>
              <a:t>En pratique, Google Translate peut être utilisé (voir présentation des données)</a:t>
            </a:r>
            <a:endParaRPr/>
          </a:p>
        </p:txBody>
      </p:sp>
      <p:sp>
        <p:nvSpPr>
          <p:cNvPr id="298" name="Google Shape;298;p43"/>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Synthèse des tâches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t>Objectif et contexte</a:t>
            </a:r>
            <a:endParaRPr/>
          </a:p>
        </p:txBody>
      </p:sp>
      <p:sp>
        <p:nvSpPr>
          <p:cNvPr id="94" name="Google Shape;94;p17"/>
          <p:cNvSpPr txBox="1">
            <a:spLocks noGrp="1"/>
          </p:cNvSpPr>
          <p:nvPr>
            <p:ph type="body" idx="1"/>
          </p:nvPr>
        </p:nvSpPr>
        <p:spPr>
          <a:xfrm>
            <a:off x="417625" y="875026"/>
            <a:ext cx="8308800" cy="3418500"/>
          </a:xfrm>
          <a:prstGeom prst="rect">
            <a:avLst/>
          </a:prstGeom>
          <a:noFill/>
          <a:ln>
            <a:noFill/>
          </a:ln>
        </p:spPr>
        <p:txBody>
          <a:bodyPr spcFirstLastPara="1" wrap="square" lIns="62300" tIns="38475" rIns="31150" bIns="38475" anchor="t" anchorCtr="0">
            <a:noAutofit/>
          </a:bodyPr>
          <a:lstStyle/>
          <a:p>
            <a:pPr marL="393700" lvl="0" indent="-292100" algn="l" rtl="0">
              <a:lnSpc>
                <a:spcPct val="90000"/>
              </a:lnSpc>
              <a:spcBef>
                <a:spcPts val="200"/>
              </a:spcBef>
              <a:spcAft>
                <a:spcPts val="0"/>
              </a:spcAft>
              <a:buSzPts val="1600"/>
              <a:buChar char="▪"/>
            </a:pPr>
            <a:r>
              <a:rPr lang="fr-FR" sz="1600"/>
              <a:t>Contexte :</a:t>
            </a:r>
            <a:endParaRPr sz="1600"/>
          </a:p>
          <a:p>
            <a:pPr marL="787400" lvl="1" indent="-279400" algn="l" rtl="0">
              <a:lnSpc>
                <a:spcPct val="90000"/>
              </a:lnSpc>
              <a:spcBef>
                <a:spcPts val="0"/>
              </a:spcBef>
              <a:spcAft>
                <a:spcPts val="0"/>
              </a:spcAft>
              <a:buSzPts val="1400"/>
              <a:buChar char="–"/>
            </a:pPr>
            <a:r>
              <a:rPr lang="fr-FR" sz="1400"/>
              <a:t>Des enquêtes de satisfaction ont été réalisées auprès des clients, une analyse des commentaires libres</a:t>
            </a:r>
            <a:endParaRPr sz="1400"/>
          </a:p>
          <a:p>
            <a:pPr marL="787400" lvl="0" indent="0" algn="l" rtl="0">
              <a:lnSpc>
                <a:spcPct val="90000"/>
              </a:lnSpc>
              <a:spcBef>
                <a:spcPts val="200"/>
              </a:spcBef>
              <a:spcAft>
                <a:spcPts val="0"/>
              </a:spcAft>
              <a:buSzPts val="1400"/>
              <a:buNone/>
            </a:pPr>
            <a:endParaRPr sz="1600"/>
          </a:p>
          <a:p>
            <a:pPr marL="393700" lvl="0" indent="-292100" algn="l" rtl="0">
              <a:lnSpc>
                <a:spcPct val="90000"/>
              </a:lnSpc>
              <a:spcBef>
                <a:spcPts val="200"/>
              </a:spcBef>
              <a:spcAft>
                <a:spcPts val="0"/>
              </a:spcAft>
              <a:buSzPts val="1600"/>
              <a:buChar char="▪"/>
            </a:pPr>
            <a:r>
              <a:rPr lang="fr-FR" sz="1600"/>
              <a:t>Objectifs :</a:t>
            </a:r>
            <a:endParaRPr sz="1600"/>
          </a:p>
          <a:p>
            <a:pPr marL="787400" lvl="1" indent="-279400" algn="l" rtl="0">
              <a:lnSpc>
                <a:spcPct val="90000"/>
              </a:lnSpc>
              <a:spcBef>
                <a:spcPts val="0"/>
              </a:spcBef>
              <a:spcAft>
                <a:spcPts val="0"/>
              </a:spcAft>
              <a:buSzPts val="1400"/>
              <a:buChar char="–"/>
            </a:pPr>
            <a:r>
              <a:rPr lang="fr-FR" sz="1400"/>
              <a:t>Identifier les thématiques dans les commentaires</a:t>
            </a:r>
            <a:endParaRPr sz="1400"/>
          </a:p>
          <a:p>
            <a:pPr marL="787400" lvl="1" indent="-279400" algn="l" rtl="0">
              <a:lnSpc>
                <a:spcPct val="90000"/>
              </a:lnSpc>
              <a:spcBef>
                <a:spcPts val="0"/>
              </a:spcBef>
              <a:spcAft>
                <a:spcPts val="0"/>
              </a:spcAft>
              <a:buSzPts val="1400"/>
              <a:buChar char="–"/>
            </a:pPr>
            <a:r>
              <a:rPr lang="fr-FR" sz="1400"/>
              <a:t>Comprendre les impacts des thématiques sur le niveau de satisfaction des clients</a:t>
            </a:r>
            <a:endParaRPr sz="1400"/>
          </a:p>
          <a:p>
            <a:pPr marL="787400" lvl="0" indent="0" algn="l" rtl="0">
              <a:lnSpc>
                <a:spcPct val="90000"/>
              </a:lnSpc>
              <a:spcBef>
                <a:spcPts val="200"/>
              </a:spcBef>
              <a:spcAft>
                <a:spcPts val="0"/>
              </a:spcAft>
              <a:buSzPts val="1400"/>
              <a:buNone/>
            </a:pPr>
            <a:endParaRPr sz="1600"/>
          </a:p>
          <a:p>
            <a:pPr marL="393700" lvl="0" indent="-292100" algn="l" rtl="0">
              <a:lnSpc>
                <a:spcPct val="90000"/>
              </a:lnSpc>
              <a:spcBef>
                <a:spcPts val="200"/>
              </a:spcBef>
              <a:spcAft>
                <a:spcPts val="0"/>
              </a:spcAft>
              <a:buSzPts val="1600"/>
              <a:buChar char="▪"/>
            </a:pPr>
            <a:r>
              <a:rPr lang="fr-FR" sz="1600"/>
              <a:t>Techniques utilisées :</a:t>
            </a:r>
            <a:endParaRPr sz="1600"/>
          </a:p>
          <a:p>
            <a:pPr marL="787400" lvl="1" indent="-279400" algn="l" rtl="0">
              <a:lnSpc>
                <a:spcPct val="90000"/>
              </a:lnSpc>
              <a:spcBef>
                <a:spcPts val="0"/>
              </a:spcBef>
              <a:spcAft>
                <a:spcPts val="0"/>
              </a:spcAft>
              <a:buSzPts val="1400"/>
              <a:buChar char="–"/>
            </a:pPr>
            <a:r>
              <a:rPr lang="fr-FR" sz="1400"/>
              <a:t>Réaliser une analyse exploratoire</a:t>
            </a:r>
            <a:endParaRPr sz="1400"/>
          </a:p>
          <a:p>
            <a:pPr marL="787400" lvl="1" indent="-279400" algn="l" rtl="0">
              <a:lnSpc>
                <a:spcPct val="90000"/>
              </a:lnSpc>
              <a:spcBef>
                <a:spcPts val="0"/>
              </a:spcBef>
              <a:spcAft>
                <a:spcPts val="0"/>
              </a:spcAft>
              <a:buSzPts val="1400"/>
              <a:buChar char="–"/>
            </a:pPr>
            <a:r>
              <a:rPr lang="fr-FR" sz="1400"/>
              <a:t>identifier les thématiques</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4"/>
          <p:cNvSpPr txBox="1">
            <a:spLocks noGrp="1"/>
          </p:cNvSpPr>
          <p:nvPr>
            <p:ph type="body" idx="1"/>
          </p:nvPr>
        </p:nvSpPr>
        <p:spPr>
          <a:xfrm>
            <a:off x="185052" y="681540"/>
            <a:ext cx="1263000" cy="1001400"/>
          </a:xfrm>
          <a:prstGeom prst="rect">
            <a:avLst/>
          </a:prstGeom>
          <a:noFill/>
          <a:ln>
            <a:noFill/>
          </a:ln>
        </p:spPr>
        <p:txBody>
          <a:bodyPr spcFirstLastPara="1" wrap="square" lIns="0" tIns="0" rIns="0" bIns="0" anchor="ctr" anchorCtr="0">
            <a:noAutofit/>
          </a:bodyPr>
          <a:lstStyle/>
          <a:p>
            <a:pPr marL="0" lvl="0" indent="0" algn="r" rtl="0">
              <a:lnSpc>
                <a:spcPct val="90000"/>
              </a:lnSpc>
              <a:spcBef>
                <a:spcPts val="200"/>
              </a:spcBef>
              <a:spcAft>
                <a:spcPts val="0"/>
              </a:spcAft>
              <a:buSzPts val="6200"/>
              <a:buNone/>
            </a:pPr>
            <a:r>
              <a:rPr lang="fr-FR"/>
              <a:t>3</a:t>
            </a:r>
            <a:endParaRPr/>
          </a:p>
        </p:txBody>
      </p:sp>
      <p:sp>
        <p:nvSpPr>
          <p:cNvPr id="305" name="Google Shape;305;p44"/>
          <p:cNvSpPr txBox="1">
            <a:spLocks noGrp="1"/>
          </p:cNvSpPr>
          <p:nvPr>
            <p:ph type="body" idx="2"/>
          </p:nvPr>
        </p:nvSpPr>
        <p:spPr>
          <a:xfrm>
            <a:off x="1963300" y="742221"/>
            <a:ext cx="6995700" cy="940800"/>
          </a:xfrm>
          <a:prstGeom prst="rect">
            <a:avLst/>
          </a:prstGeom>
          <a:noFill/>
          <a:ln>
            <a:noFill/>
          </a:ln>
        </p:spPr>
        <p:txBody>
          <a:bodyPr spcFirstLastPara="1" wrap="square" lIns="62300" tIns="38475" rIns="31150" bIns="0" anchor="b" anchorCtr="0">
            <a:noAutofit/>
          </a:bodyPr>
          <a:lstStyle/>
          <a:p>
            <a:pPr marL="0" lvl="0" indent="0" algn="l" rtl="0">
              <a:spcBef>
                <a:spcPts val="200"/>
              </a:spcBef>
              <a:spcAft>
                <a:spcPts val="0"/>
              </a:spcAft>
              <a:buClr>
                <a:srgbClr val="000000"/>
              </a:buClr>
              <a:buSzPts val="3800"/>
              <a:buFont typeface="Arial"/>
              <a:buNone/>
            </a:pPr>
            <a:r>
              <a:rPr lang="fr-FR"/>
              <a:t>Modèles de machine learning/</a:t>
            </a:r>
            <a:endParaRPr/>
          </a:p>
          <a:p>
            <a:pPr marL="0" lvl="0" indent="0" algn="l" rtl="0">
              <a:spcBef>
                <a:spcPts val="200"/>
              </a:spcBef>
              <a:spcAft>
                <a:spcPts val="0"/>
              </a:spcAft>
              <a:buClr>
                <a:srgbClr val="000000"/>
              </a:buClr>
              <a:buSzPts val="3800"/>
              <a:buFont typeface="Arial"/>
              <a:buNone/>
            </a:pPr>
            <a:r>
              <a:rPr lang="fr-FR"/>
              <a:t>Apprentissage non-supervisé</a:t>
            </a:r>
            <a:endParaRPr/>
          </a:p>
          <a:p>
            <a:pPr marL="0" lvl="0" indent="0" algn="l" rtl="0">
              <a:spcBef>
                <a:spcPts val="200"/>
              </a:spcBef>
              <a:spcAft>
                <a:spcPts val="0"/>
              </a:spcAft>
              <a:buClr>
                <a:srgbClr val="000000"/>
              </a:buClr>
              <a:buSzPts val="3800"/>
              <a:buFont typeface="Arial"/>
              <a:buNone/>
            </a:pPr>
            <a:r>
              <a:rPr lang="fr-FR"/>
              <a:t>Apprentissage supervisé</a:t>
            </a:r>
            <a:endParaRPr/>
          </a:p>
        </p:txBody>
      </p:sp>
      <p:sp>
        <p:nvSpPr>
          <p:cNvPr id="306" name="Google Shape;306;p44"/>
          <p:cNvSpPr txBox="1">
            <a:spLocks noGrp="1"/>
          </p:cNvSpPr>
          <p:nvPr>
            <p:ph type="body" idx="3"/>
          </p:nvPr>
        </p:nvSpPr>
        <p:spPr>
          <a:xfrm>
            <a:off x="1963283" y="2029478"/>
            <a:ext cx="6723300" cy="2565300"/>
          </a:xfrm>
          <a:prstGeom prst="rect">
            <a:avLst/>
          </a:prstGeom>
          <a:noFill/>
          <a:ln>
            <a:noFill/>
          </a:ln>
        </p:spPr>
        <p:txBody>
          <a:bodyPr spcFirstLastPara="1" wrap="square" lIns="62300" tIns="38475" rIns="31150" bIns="38475" anchor="t" anchorCtr="0">
            <a:noAutofit/>
          </a:bodyPr>
          <a:lstStyle/>
          <a:p>
            <a:pPr marL="393700" lvl="0" indent="-304800" algn="l" rtl="0">
              <a:lnSpc>
                <a:spcPct val="90000"/>
              </a:lnSpc>
              <a:spcBef>
                <a:spcPts val="200"/>
              </a:spcBef>
              <a:spcAft>
                <a:spcPts val="0"/>
              </a:spcAft>
              <a:buSzPts val="1800"/>
              <a:buChar char="▪"/>
            </a:pPr>
            <a:r>
              <a:rPr lang="fr-FR" sz="1800"/>
              <a:t>Présentation des approches</a:t>
            </a:r>
            <a:endParaRPr sz="1800"/>
          </a:p>
          <a:p>
            <a:pPr marL="393700" lvl="0" indent="-304800" algn="l" rtl="0">
              <a:lnSpc>
                <a:spcPct val="90000"/>
              </a:lnSpc>
              <a:spcBef>
                <a:spcPts val="200"/>
              </a:spcBef>
              <a:spcAft>
                <a:spcPts val="0"/>
              </a:spcAft>
              <a:buSzPts val="1800"/>
              <a:buChar char="▪"/>
            </a:pPr>
            <a:r>
              <a:rPr lang="fr-FR" sz="1800"/>
              <a:t>Topic modelling et segmentation</a:t>
            </a:r>
            <a:endParaRPr sz="1800"/>
          </a:p>
          <a:p>
            <a:pPr marL="393700" lvl="0" indent="-304800" algn="l" rtl="0">
              <a:lnSpc>
                <a:spcPct val="90000"/>
              </a:lnSpc>
              <a:spcBef>
                <a:spcPts val="200"/>
              </a:spcBef>
              <a:spcAft>
                <a:spcPts val="0"/>
              </a:spcAft>
              <a:buSzPts val="1800"/>
              <a:buChar char="▪"/>
            </a:pPr>
            <a:r>
              <a:rPr lang="fr-FR" sz="1800"/>
              <a:t>Apprentissage supervisé</a:t>
            </a:r>
            <a:endParaRPr sz="1800"/>
          </a:p>
          <a:p>
            <a:pPr marL="787400" lvl="1" indent="-304800" algn="l" rtl="0">
              <a:lnSpc>
                <a:spcPct val="90000"/>
              </a:lnSpc>
              <a:spcBef>
                <a:spcPts val="200"/>
              </a:spcBef>
              <a:spcAft>
                <a:spcPts val="0"/>
              </a:spcAft>
              <a:buSzPts val="1800"/>
              <a:buChar char="–"/>
            </a:pPr>
            <a:r>
              <a:rPr lang="fr-FR" sz="1800"/>
              <a:t>Prédiction de la note</a:t>
            </a:r>
            <a:endParaRPr sz="1800"/>
          </a:p>
          <a:p>
            <a:pPr marL="787400" lvl="1" indent="-304800" algn="l" rtl="0">
              <a:lnSpc>
                <a:spcPct val="90000"/>
              </a:lnSpc>
              <a:spcBef>
                <a:spcPts val="200"/>
              </a:spcBef>
              <a:spcAft>
                <a:spcPts val="0"/>
              </a:spcAft>
              <a:buSzPts val="1800"/>
              <a:buChar char="–"/>
            </a:pPr>
            <a:r>
              <a:rPr lang="fr-FR" sz="1800"/>
              <a:t>Prédiction des thèmes</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3.1</a:t>
            </a:r>
            <a:endParaRPr/>
          </a:p>
        </p:txBody>
      </p:sp>
      <p:sp>
        <p:nvSpPr>
          <p:cNvPr id="312" name="Google Shape;312;p45"/>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Présentation des approches</a:t>
            </a:r>
            <a:endParaRPr>
              <a:solidFill>
                <a:schemeClr val="accent6"/>
              </a:solidFill>
            </a:endParaRPr>
          </a:p>
        </p:txBody>
      </p:sp>
      <p:sp>
        <p:nvSpPr>
          <p:cNvPr id="313" name="Google Shape;313;p45"/>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200"/>
              </a:spcBef>
              <a:spcAft>
                <a:spcPts val="0"/>
              </a:spcAft>
              <a:buSzPts val="1400"/>
              <a:buChar char="▪"/>
            </a:pPr>
            <a:r>
              <a:rPr lang="fr-FR" sz="1600">
                <a:solidFill>
                  <a:schemeClr val="dk1"/>
                </a:solidFill>
              </a:rPr>
              <a:t>Comprendre le projet et son contexte</a:t>
            </a:r>
            <a:endParaRPr/>
          </a:p>
          <a:p>
            <a:pPr marL="393700" lvl="0" indent="-279400" algn="l" rtl="0">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314" name="Google Shape;314;p45"/>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cxnSp>
        <p:nvCxnSpPr>
          <p:cNvPr id="319" name="Google Shape;319;p46"/>
          <p:cNvCxnSpPr/>
          <p:nvPr/>
        </p:nvCxnSpPr>
        <p:spPr>
          <a:xfrm>
            <a:off x="1558945" y="1977684"/>
            <a:ext cx="0" cy="2292300"/>
          </a:xfrm>
          <a:prstGeom prst="straightConnector1">
            <a:avLst/>
          </a:prstGeom>
          <a:solidFill>
            <a:schemeClr val="accent1"/>
          </a:solidFill>
          <a:ln w="19050" cap="flat" cmpd="sng">
            <a:solidFill>
              <a:schemeClr val="dk1"/>
            </a:solidFill>
            <a:prstDash val="dash"/>
            <a:round/>
            <a:headEnd type="none" w="sm" len="sm"/>
            <a:tailEnd type="none" w="sm" len="sm"/>
          </a:ln>
        </p:spPr>
      </p:cxnSp>
      <p:cxnSp>
        <p:nvCxnSpPr>
          <p:cNvPr id="320" name="Google Shape;320;p46"/>
          <p:cNvCxnSpPr/>
          <p:nvPr/>
        </p:nvCxnSpPr>
        <p:spPr>
          <a:xfrm>
            <a:off x="3752419" y="1977684"/>
            <a:ext cx="0" cy="2592300"/>
          </a:xfrm>
          <a:prstGeom prst="straightConnector1">
            <a:avLst/>
          </a:prstGeom>
          <a:solidFill>
            <a:schemeClr val="accent1"/>
          </a:solidFill>
          <a:ln w="19050" cap="flat" cmpd="sng">
            <a:solidFill>
              <a:schemeClr val="dk1"/>
            </a:solidFill>
            <a:prstDash val="dash"/>
            <a:round/>
            <a:headEnd type="none" w="sm" len="sm"/>
            <a:tailEnd type="none" w="sm" len="sm"/>
          </a:ln>
        </p:spPr>
      </p:cxnSp>
      <p:sp>
        <p:nvSpPr>
          <p:cNvPr id="321" name="Google Shape;321;p46"/>
          <p:cNvSpPr/>
          <p:nvPr/>
        </p:nvSpPr>
        <p:spPr>
          <a:xfrm>
            <a:off x="3538726" y="3508126"/>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Classificatio</a:t>
            </a:r>
            <a:r>
              <a:rPr lang="fr-FR" sz="1000">
                <a:solidFill>
                  <a:schemeClr val="dk1"/>
                </a:solidFill>
                <a:latin typeface="Calibri"/>
                <a:ea typeface="Calibri"/>
                <a:cs typeface="Calibri"/>
                <a:sym typeface="Calibri"/>
              </a:rPr>
              <a:t>n/ Régression</a:t>
            </a:r>
            <a:endParaRPr sz="700" i="0" u="none" strike="noStrike" cap="none">
              <a:solidFill>
                <a:schemeClr val="dk1"/>
              </a:solidFill>
              <a:latin typeface="Calibri"/>
              <a:ea typeface="Calibri"/>
              <a:cs typeface="Calibri"/>
              <a:sym typeface="Calibri"/>
            </a:endParaRPr>
          </a:p>
        </p:txBody>
      </p:sp>
      <p:sp>
        <p:nvSpPr>
          <p:cNvPr id="322" name="Google Shape;322;p46"/>
          <p:cNvSpPr/>
          <p:nvPr/>
        </p:nvSpPr>
        <p:spPr>
          <a:xfrm>
            <a:off x="4911474" y="831491"/>
            <a:ext cx="3708000" cy="984300"/>
          </a:xfrm>
          <a:prstGeom prst="rect">
            <a:avLst/>
          </a:prstGeom>
          <a:solidFill>
            <a:schemeClr val="lt2"/>
          </a:solidFill>
          <a:ln w="9525" cap="flat" cmpd="sng">
            <a:solidFill>
              <a:schemeClr val="dk1"/>
            </a:solidFill>
            <a:prstDash val="dash"/>
            <a:round/>
            <a:headEnd type="none" w="sm" len="sm"/>
            <a:tailEnd type="none" w="sm" len="sm"/>
          </a:ln>
        </p:spPr>
        <p:txBody>
          <a:bodyPr spcFirstLastPara="1" wrap="square" lIns="85700" tIns="85700" rIns="85700" bIns="85700" anchor="t" anchorCtr="0">
            <a:noAutofit/>
          </a:bodyPr>
          <a:lstStyle/>
          <a:p>
            <a:pPr marL="0" marR="0" lvl="0" indent="0" algn="ctr" rtl="0">
              <a:lnSpc>
                <a:spcPct val="100000"/>
              </a:lnSpc>
              <a:spcBef>
                <a:spcPts val="0"/>
              </a:spcBef>
              <a:spcAft>
                <a:spcPts val="0"/>
              </a:spcAft>
              <a:buNone/>
            </a:pPr>
            <a:r>
              <a:rPr lang="fr-FR" sz="700" b="1" i="0" u="none" strike="noStrike" cap="none">
                <a:solidFill>
                  <a:srgbClr val="000000"/>
                </a:solidFill>
                <a:latin typeface="Arial"/>
                <a:ea typeface="Arial"/>
                <a:cs typeface="Arial"/>
                <a:sym typeface="Arial"/>
              </a:rPr>
              <a:t>Analyse exploratoire</a:t>
            </a:r>
            <a:endParaRPr sz="1200"/>
          </a:p>
        </p:txBody>
      </p:sp>
      <p:cxnSp>
        <p:nvCxnSpPr>
          <p:cNvPr id="323" name="Google Shape;323;p46"/>
          <p:cNvCxnSpPr/>
          <p:nvPr/>
        </p:nvCxnSpPr>
        <p:spPr>
          <a:xfrm>
            <a:off x="517396" y="3435846"/>
            <a:ext cx="7178700" cy="0"/>
          </a:xfrm>
          <a:prstGeom prst="straightConnector1">
            <a:avLst/>
          </a:prstGeom>
          <a:noFill/>
          <a:ln w="19050" cap="flat" cmpd="sng">
            <a:solidFill>
              <a:srgbClr val="B81735"/>
            </a:solidFill>
            <a:prstDash val="solid"/>
            <a:round/>
            <a:headEnd type="none" w="sm" len="sm"/>
            <a:tailEnd type="none" w="sm" len="sm"/>
          </a:ln>
        </p:spPr>
      </p:cxnSp>
      <p:sp>
        <p:nvSpPr>
          <p:cNvPr id="324" name="Google Shape;324;p46"/>
          <p:cNvSpPr/>
          <p:nvPr/>
        </p:nvSpPr>
        <p:spPr>
          <a:xfrm>
            <a:off x="1182085" y="1162129"/>
            <a:ext cx="982500" cy="2286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Nettoyage</a:t>
            </a:r>
            <a:endParaRPr sz="1000" i="0" u="none" strike="noStrike" cap="none">
              <a:solidFill>
                <a:schemeClr val="dk1"/>
              </a:solidFill>
              <a:latin typeface="Calibri"/>
              <a:ea typeface="Calibri"/>
              <a:cs typeface="Calibri"/>
              <a:sym typeface="Calibri"/>
            </a:endParaRPr>
          </a:p>
        </p:txBody>
      </p:sp>
      <p:sp>
        <p:nvSpPr>
          <p:cNvPr id="325" name="Google Shape;325;p46"/>
          <p:cNvSpPr/>
          <p:nvPr/>
        </p:nvSpPr>
        <p:spPr>
          <a:xfrm>
            <a:off x="1182085" y="831491"/>
            <a:ext cx="982500" cy="2286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Texte original</a:t>
            </a:r>
            <a:endParaRPr sz="1000" i="0" u="none" strike="noStrike" cap="none">
              <a:solidFill>
                <a:schemeClr val="dk1"/>
              </a:solidFill>
              <a:latin typeface="Calibri"/>
              <a:ea typeface="Calibri"/>
              <a:cs typeface="Calibri"/>
              <a:sym typeface="Calibri"/>
            </a:endParaRPr>
          </a:p>
        </p:txBody>
      </p:sp>
      <p:sp>
        <p:nvSpPr>
          <p:cNvPr id="326" name="Google Shape;326;p46"/>
          <p:cNvSpPr/>
          <p:nvPr/>
        </p:nvSpPr>
        <p:spPr>
          <a:xfrm>
            <a:off x="1182085" y="1486165"/>
            <a:ext cx="982500" cy="2286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Vectorisation</a:t>
            </a:r>
            <a:endParaRPr sz="1000" i="0" u="none" strike="noStrike" cap="none">
              <a:solidFill>
                <a:schemeClr val="dk1"/>
              </a:solidFill>
              <a:latin typeface="Calibri"/>
              <a:ea typeface="Calibri"/>
              <a:cs typeface="Calibri"/>
              <a:sym typeface="Calibri"/>
            </a:endParaRPr>
          </a:p>
        </p:txBody>
      </p:sp>
      <p:sp>
        <p:nvSpPr>
          <p:cNvPr id="327" name="Google Shape;327;p46"/>
          <p:cNvSpPr/>
          <p:nvPr/>
        </p:nvSpPr>
        <p:spPr>
          <a:xfrm>
            <a:off x="1625414" y="1977686"/>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Embedding</a:t>
            </a:r>
            <a:endParaRPr sz="1000" i="0" u="none" strike="noStrike" cap="none">
              <a:solidFill>
                <a:schemeClr val="dk1"/>
              </a:solidFill>
              <a:latin typeface="Calibri"/>
              <a:ea typeface="Calibri"/>
              <a:cs typeface="Calibri"/>
              <a:sym typeface="Calibri"/>
            </a:endParaRPr>
          </a:p>
        </p:txBody>
      </p:sp>
      <p:sp>
        <p:nvSpPr>
          <p:cNvPr id="328" name="Google Shape;328;p46"/>
          <p:cNvSpPr/>
          <p:nvPr/>
        </p:nvSpPr>
        <p:spPr>
          <a:xfrm>
            <a:off x="1625414" y="2463738"/>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Global average pooling</a:t>
            </a:r>
            <a:endParaRPr sz="1000" i="0" u="none" strike="noStrike" cap="none">
              <a:solidFill>
                <a:schemeClr val="dk1"/>
              </a:solidFill>
              <a:latin typeface="Calibri"/>
              <a:ea typeface="Calibri"/>
              <a:cs typeface="Calibri"/>
              <a:sym typeface="Calibri"/>
            </a:endParaRPr>
          </a:p>
        </p:txBody>
      </p:sp>
      <p:sp>
        <p:nvSpPr>
          <p:cNvPr id="329" name="Google Shape;329;p46"/>
          <p:cNvSpPr/>
          <p:nvPr/>
        </p:nvSpPr>
        <p:spPr>
          <a:xfrm>
            <a:off x="1625414" y="2949794"/>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Dense (+ dropout)</a:t>
            </a:r>
            <a:endParaRPr sz="1000" i="0" u="none" strike="noStrike" cap="none">
              <a:solidFill>
                <a:schemeClr val="dk1"/>
              </a:solidFill>
              <a:latin typeface="Calibri"/>
              <a:ea typeface="Calibri"/>
              <a:cs typeface="Calibri"/>
              <a:sym typeface="Calibri"/>
            </a:endParaRPr>
          </a:p>
        </p:txBody>
      </p:sp>
      <p:cxnSp>
        <p:nvCxnSpPr>
          <p:cNvPr id="330" name="Google Shape;330;p46"/>
          <p:cNvCxnSpPr>
            <a:stCxn id="325" idx="2"/>
            <a:endCxn id="324" idx="0"/>
          </p:cNvCxnSpPr>
          <p:nvPr/>
        </p:nvCxnSpPr>
        <p:spPr>
          <a:xfrm>
            <a:off x="1673335" y="1060091"/>
            <a:ext cx="0" cy="102000"/>
          </a:xfrm>
          <a:prstGeom prst="straightConnector1">
            <a:avLst/>
          </a:prstGeom>
          <a:noFill/>
          <a:ln w="9525" cap="flat" cmpd="sng">
            <a:solidFill>
              <a:schemeClr val="dk1"/>
            </a:solidFill>
            <a:prstDash val="solid"/>
            <a:round/>
            <a:headEnd type="none" w="sm" len="sm"/>
            <a:tailEnd type="triangle" w="med" len="med"/>
          </a:ln>
        </p:spPr>
      </p:cxnSp>
      <p:cxnSp>
        <p:nvCxnSpPr>
          <p:cNvPr id="331" name="Google Shape;331;p46"/>
          <p:cNvCxnSpPr>
            <a:stCxn id="324" idx="2"/>
            <a:endCxn id="326" idx="0"/>
          </p:cNvCxnSpPr>
          <p:nvPr/>
        </p:nvCxnSpPr>
        <p:spPr>
          <a:xfrm>
            <a:off x="1673335" y="1390729"/>
            <a:ext cx="0" cy="95400"/>
          </a:xfrm>
          <a:prstGeom prst="straightConnector1">
            <a:avLst/>
          </a:prstGeom>
          <a:noFill/>
          <a:ln w="9525" cap="flat" cmpd="sng">
            <a:solidFill>
              <a:schemeClr val="dk1"/>
            </a:solidFill>
            <a:prstDash val="solid"/>
            <a:round/>
            <a:headEnd type="none" w="sm" len="sm"/>
            <a:tailEnd type="triangle" w="med" len="med"/>
          </a:ln>
        </p:spPr>
      </p:cxnSp>
      <p:cxnSp>
        <p:nvCxnSpPr>
          <p:cNvPr id="332" name="Google Shape;332;p46"/>
          <p:cNvCxnSpPr>
            <a:stCxn id="326" idx="2"/>
            <a:endCxn id="327" idx="0"/>
          </p:cNvCxnSpPr>
          <p:nvPr/>
        </p:nvCxnSpPr>
        <p:spPr>
          <a:xfrm>
            <a:off x="1673335" y="1714765"/>
            <a:ext cx="443400" cy="262800"/>
          </a:xfrm>
          <a:prstGeom prst="straightConnector1">
            <a:avLst/>
          </a:prstGeom>
          <a:noFill/>
          <a:ln w="9525" cap="flat" cmpd="sng">
            <a:solidFill>
              <a:schemeClr val="dk1"/>
            </a:solidFill>
            <a:prstDash val="solid"/>
            <a:round/>
            <a:headEnd type="none" w="sm" len="sm"/>
            <a:tailEnd type="triangle" w="med" len="med"/>
          </a:ln>
        </p:spPr>
      </p:cxnSp>
      <p:cxnSp>
        <p:nvCxnSpPr>
          <p:cNvPr id="333" name="Google Shape;333;p46"/>
          <p:cNvCxnSpPr>
            <a:stCxn id="327" idx="2"/>
            <a:endCxn id="328" idx="0"/>
          </p:cNvCxnSpPr>
          <p:nvPr/>
        </p:nvCxnSpPr>
        <p:spPr>
          <a:xfrm>
            <a:off x="2116664" y="2364986"/>
            <a:ext cx="0" cy="98700"/>
          </a:xfrm>
          <a:prstGeom prst="straightConnector1">
            <a:avLst/>
          </a:prstGeom>
          <a:noFill/>
          <a:ln w="9525" cap="flat" cmpd="sng">
            <a:solidFill>
              <a:schemeClr val="dk1"/>
            </a:solidFill>
            <a:prstDash val="solid"/>
            <a:round/>
            <a:headEnd type="none" w="sm" len="sm"/>
            <a:tailEnd type="triangle" w="med" len="med"/>
          </a:ln>
        </p:spPr>
      </p:cxnSp>
      <p:cxnSp>
        <p:nvCxnSpPr>
          <p:cNvPr id="334" name="Google Shape;334;p46"/>
          <p:cNvCxnSpPr>
            <a:stCxn id="328" idx="2"/>
            <a:endCxn id="329" idx="0"/>
          </p:cNvCxnSpPr>
          <p:nvPr/>
        </p:nvCxnSpPr>
        <p:spPr>
          <a:xfrm>
            <a:off x="2116664" y="2851038"/>
            <a:ext cx="0" cy="98700"/>
          </a:xfrm>
          <a:prstGeom prst="straightConnector1">
            <a:avLst/>
          </a:prstGeom>
          <a:noFill/>
          <a:ln w="9525" cap="flat" cmpd="sng">
            <a:solidFill>
              <a:schemeClr val="dk1"/>
            </a:solidFill>
            <a:prstDash val="solid"/>
            <a:round/>
            <a:headEnd type="none" w="sm" len="sm"/>
            <a:tailEnd type="triangle" w="med" len="med"/>
          </a:ln>
        </p:spPr>
      </p:cxnSp>
      <p:sp>
        <p:nvSpPr>
          <p:cNvPr id="335" name="Google Shape;335;p46"/>
          <p:cNvSpPr/>
          <p:nvPr/>
        </p:nvSpPr>
        <p:spPr>
          <a:xfrm>
            <a:off x="2688917" y="1977686"/>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Embedding pré-entraîné</a:t>
            </a:r>
            <a:endParaRPr sz="1200">
              <a:solidFill>
                <a:schemeClr val="dk1"/>
              </a:solidFill>
              <a:latin typeface="Calibri"/>
              <a:ea typeface="Calibri"/>
              <a:cs typeface="Calibri"/>
              <a:sym typeface="Calibri"/>
            </a:endParaRPr>
          </a:p>
        </p:txBody>
      </p:sp>
      <p:sp>
        <p:nvSpPr>
          <p:cNvPr id="336" name="Google Shape;336;p46"/>
          <p:cNvSpPr/>
          <p:nvPr/>
        </p:nvSpPr>
        <p:spPr>
          <a:xfrm>
            <a:off x="2688917" y="2463738"/>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mean / sum / sqrtn</a:t>
            </a:r>
            <a:endParaRPr sz="1000" i="0" u="none" strike="noStrike" cap="none">
              <a:solidFill>
                <a:schemeClr val="dk1"/>
              </a:solidFill>
              <a:latin typeface="Calibri"/>
              <a:ea typeface="Calibri"/>
              <a:cs typeface="Calibri"/>
              <a:sym typeface="Calibri"/>
            </a:endParaRPr>
          </a:p>
        </p:txBody>
      </p:sp>
      <p:sp>
        <p:nvSpPr>
          <p:cNvPr id="337" name="Google Shape;337;p46"/>
          <p:cNvSpPr/>
          <p:nvPr/>
        </p:nvSpPr>
        <p:spPr>
          <a:xfrm>
            <a:off x="2688917" y="2949794"/>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Dense</a:t>
            </a:r>
            <a:endParaRPr sz="1000" i="0" u="none" strike="noStrike" cap="none">
              <a:solidFill>
                <a:schemeClr val="dk1"/>
              </a:solidFill>
              <a:latin typeface="Calibri"/>
              <a:ea typeface="Calibri"/>
              <a:cs typeface="Calibri"/>
              <a:sym typeface="Calibri"/>
            </a:endParaRPr>
          </a:p>
        </p:txBody>
      </p:sp>
      <p:cxnSp>
        <p:nvCxnSpPr>
          <p:cNvPr id="338" name="Google Shape;338;p46"/>
          <p:cNvCxnSpPr>
            <a:stCxn id="335" idx="2"/>
            <a:endCxn id="336" idx="0"/>
          </p:cNvCxnSpPr>
          <p:nvPr/>
        </p:nvCxnSpPr>
        <p:spPr>
          <a:xfrm>
            <a:off x="3180167" y="2364986"/>
            <a:ext cx="0" cy="98700"/>
          </a:xfrm>
          <a:prstGeom prst="straightConnector1">
            <a:avLst/>
          </a:prstGeom>
          <a:noFill/>
          <a:ln w="9525" cap="flat" cmpd="sng">
            <a:solidFill>
              <a:schemeClr val="dk1"/>
            </a:solidFill>
            <a:prstDash val="solid"/>
            <a:round/>
            <a:headEnd type="none" w="sm" len="sm"/>
            <a:tailEnd type="triangle" w="med" len="med"/>
          </a:ln>
        </p:spPr>
      </p:cxnSp>
      <p:cxnSp>
        <p:nvCxnSpPr>
          <p:cNvPr id="339" name="Google Shape;339;p46"/>
          <p:cNvCxnSpPr>
            <a:stCxn id="336" idx="2"/>
            <a:endCxn id="337" idx="0"/>
          </p:cNvCxnSpPr>
          <p:nvPr/>
        </p:nvCxnSpPr>
        <p:spPr>
          <a:xfrm>
            <a:off x="3180167" y="2851038"/>
            <a:ext cx="0" cy="98700"/>
          </a:xfrm>
          <a:prstGeom prst="straightConnector1">
            <a:avLst/>
          </a:prstGeom>
          <a:noFill/>
          <a:ln w="9525" cap="flat" cmpd="sng">
            <a:solidFill>
              <a:schemeClr val="dk1"/>
            </a:solidFill>
            <a:prstDash val="solid"/>
            <a:round/>
            <a:headEnd type="none" w="sm" len="sm"/>
            <a:tailEnd type="triangle" w="med" len="med"/>
          </a:ln>
        </p:spPr>
      </p:cxnSp>
      <p:cxnSp>
        <p:nvCxnSpPr>
          <p:cNvPr id="340" name="Google Shape;340;p46"/>
          <p:cNvCxnSpPr>
            <a:stCxn id="326" idx="2"/>
            <a:endCxn id="335" idx="0"/>
          </p:cNvCxnSpPr>
          <p:nvPr/>
        </p:nvCxnSpPr>
        <p:spPr>
          <a:xfrm>
            <a:off x="1673335" y="1714765"/>
            <a:ext cx="1506900" cy="262800"/>
          </a:xfrm>
          <a:prstGeom prst="straightConnector1">
            <a:avLst/>
          </a:prstGeom>
          <a:noFill/>
          <a:ln w="9525" cap="flat" cmpd="sng">
            <a:solidFill>
              <a:schemeClr val="dk1"/>
            </a:solidFill>
            <a:prstDash val="solid"/>
            <a:round/>
            <a:headEnd type="none" w="sm" len="sm"/>
            <a:tailEnd type="triangle" w="med" len="med"/>
          </a:ln>
        </p:spPr>
      </p:cxnSp>
      <p:sp>
        <p:nvSpPr>
          <p:cNvPr id="341" name="Google Shape;341;p46"/>
          <p:cNvSpPr/>
          <p:nvPr/>
        </p:nvSpPr>
        <p:spPr>
          <a:xfrm>
            <a:off x="5967847" y="1979237"/>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a:solidFill>
                  <a:schemeClr val="dk1"/>
                </a:solidFill>
                <a:latin typeface="Calibri"/>
                <a:ea typeface="Calibri"/>
                <a:cs typeface="Calibri"/>
                <a:sym typeface="Calibri"/>
              </a:rPr>
              <a:t>USE</a:t>
            </a:r>
            <a:endParaRPr sz="1000" b="1" i="0" u="none" strike="noStrike" cap="none">
              <a:solidFill>
                <a:schemeClr val="dk1"/>
              </a:solidFill>
              <a:latin typeface="Calibri"/>
              <a:ea typeface="Calibri"/>
              <a:cs typeface="Calibri"/>
              <a:sym typeface="Calibri"/>
            </a:endParaRPr>
          </a:p>
        </p:txBody>
      </p:sp>
      <p:sp>
        <p:nvSpPr>
          <p:cNvPr id="342" name="Google Shape;342;p46"/>
          <p:cNvSpPr/>
          <p:nvPr/>
        </p:nvSpPr>
        <p:spPr>
          <a:xfrm>
            <a:off x="5967847" y="2951345"/>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Dense</a:t>
            </a:r>
            <a:endParaRPr sz="1000" i="0" u="none" strike="noStrike" cap="none">
              <a:solidFill>
                <a:schemeClr val="dk1"/>
              </a:solidFill>
              <a:latin typeface="Calibri"/>
              <a:ea typeface="Calibri"/>
              <a:cs typeface="Calibri"/>
              <a:sym typeface="Calibri"/>
            </a:endParaRPr>
          </a:p>
        </p:txBody>
      </p:sp>
      <p:cxnSp>
        <p:nvCxnSpPr>
          <p:cNvPr id="343" name="Google Shape;343;p46"/>
          <p:cNvCxnSpPr>
            <a:stCxn id="341" idx="2"/>
            <a:endCxn id="342" idx="0"/>
          </p:cNvCxnSpPr>
          <p:nvPr/>
        </p:nvCxnSpPr>
        <p:spPr>
          <a:xfrm>
            <a:off x="6459097" y="2366537"/>
            <a:ext cx="0" cy="584700"/>
          </a:xfrm>
          <a:prstGeom prst="straightConnector1">
            <a:avLst/>
          </a:prstGeom>
          <a:noFill/>
          <a:ln w="9525" cap="flat" cmpd="sng">
            <a:solidFill>
              <a:schemeClr val="dk1"/>
            </a:solidFill>
            <a:prstDash val="solid"/>
            <a:round/>
            <a:headEnd type="none" w="sm" len="sm"/>
            <a:tailEnd type="triangle" w="med" len="med"/>
          </a:ln>
        </p:spPr>
      </p:cxnSp>
      <p:sp>
        <p:nvSpPr>
          <p:cNvPr id="344" name="Google Shape;344;p46"/>
          <p:cNvSpPr/>
          <p:nvPr/>
        </p:nvSpPr>
        <p:spPr>
          <a:xfrm>
            <a:off x="3840842" y="1977686"/>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Embedding pré-entraîné</a:t>
            </a:r>
            <a:endParaRPr sz="1200">
              <a:solidFill>
                <a:schemeClr val="dk1"/>
              </a:solidFill>
              <a:latin typeface="Calibri"/>
              <a:ea typeface="Calibri"/>
              <a:cs typeface="Calibri"/>
              <a:sym typeface="Calibri"/>
            </a:endParaRPr>
          </a:p>
        </p:txBody>
      </p:sp>
      <p:sp>
        <p:nvSpPr>
          <p:cNvPr id="345" name="Google Shape;345;p46"/>
          <p:cNvSpPr/>
          <p:nvPr/>
        </p:nvSpPr>
        <p:spPr>
          <a:xfrm>
            <a:off x="3840842" y="2949793"/>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Dense</a:t>
            </a:r>
            <a:endParaRPr sz="1000" i="0" u="none" strike="noStrike" cap="none">
              <a:solidFill>
                <a:schemeClr val="dk1"/>
              </a:solidFill>
              <a:latin typeface="Calibri"/>
              <a:ea typeface="Calibri"/>
              <a:cs typeface="Calibri"/>
              <a:sym typeface="Calibri"/>
            </a:endParaRPr>
          </a:p>
        </p:txBody>
      </p:sp>
      <p:sp>
        <p:nvSpPr>
          <p:cNvPr id="346" name="Google Shape;346;p46"/>
          <p:cNvSpPr/>
          <p:nvPr/>
        </p:nvSpPr>
        <p:spPr>
          <a:xfrm>
            <a:off x="3840842" y="2463738"/>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Filtre convolutif 1D</a:t>
            </a:r>
            <a:endParaRPr sz="1000" b="1" i="0" u="none" strike="noStrike" cap="none">
              <a:solidFill>
                <a:schemeClr val="dk1"/>
              </a:solidFill>
              <a:latin typeface="Calibri"/>
              <a:ea typeface="Calibri"/>
              <a:cs typeface="Calibri"/>
              <a:sym typeface="Calibri"/>
            </a:endParaRPr>
          </a:p>
        </p:txBody>
      </p:sp>
      <p:cxnSp>
        <p:nvCxnSpPr>
          <p:cNvPr id="347" name="Google Shape;347;p46"/>
          <p:cNvCxnSpPr>
            <a:stCxn id="344" idx="2"/>
            <a:endCxn id="346" idx="0"/>
          </p:cNvCxnSpPr>
          <p:nvPr/>
        </p:nvCxnSpPr>
        <p:spPr>
          <a:xfrm>
            <a:off x="4332092" y="2364986"/>
            <a:ext cx="0" cy="98700"/>
          </a:xfrm>
          <a:prstGeom prst="straightConnector1">
            <a:avLst/>
          </a:prstGeom>
          <a:noFill/>
          <a:ln w="9525" cap="flat" cmpd="sng">
            <a:solidFill>
              <a:schemeClr val="dk1"/>
            </a:solidFill>
            <a:prstDash val="solid"/>
            <a:round/>
            <a:headEnd type="none" w="sm" len="sm"/>
            <a:tailEnd type="triangle" w="med" len="med"/>
          </a:ln>
        </p:spPr>
      </p:cxnSp>
      <p:cxnSp>
        <p:nvCxnSpPr>
          <p:cNvPr id="348" name="Google Shape;348;p46"/>
          <p:cNvCxnSpPr>
            <a:stCxn id="346" idx="2"/>
            <a:endCxn id="345" idx="0"/>
          </p:cNvCxnSpPr>
          <p:nvPr/>
        </p:nvCxnSpPr>
        <p:spPr>
          <a:xfrm>
            <a:off x="4332092" y="2851038"/>
            <a:ext cx="0" cy="98700"/>
          </a:xfrm>
          <a:prstGeom prst="straightConnector1">
            <a:avLst/>
          </a:prstGeom>
          <a:noFill/>
          <a:ln w="9525" cap="flat" cmpd="sng">
            <a:solidFill>
              <a:schemeClr val="dk1"/>
            </a:solidFill>
            <a:prstDash val="solid"/>
            <a:round/>
            <a:headEnd type="none" w="sm" len="sm"/>
            <a:tailEnd type="triangle" w="med" len="med"/>
          </a:ln>
        </p:spPr>
      </p:cxnSp>
      <p:sp>
        <p:nvSpPr>
          <p:cNvPr id="349" name="Google Shape;349;p46"/>
          <p:cNvSpPr/>
          <p:nvPr/>
        </p:nvSpPr>
        <p:spPr>
          <a:xfrm>
            <a:off x="4918885" y="2463738"/>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RNN </a:t>
            </a:r>
            <a:r>
              <a:rPr lang="fr-FR" sz="700" i="0" u="none" strike="noStrike" cap="none">
                <a:solidFill>
                  <a:schemeClr val="dk1"/>
                </a:solidFill>
                <a:latin typeface="Calibri"/>
                <a:ea typeface="Calibri"/>
                <a:cs typeface="Calibri"/>
                <a:sym typeface="Calibri"/>
              </a:rPr>
              <a:t>(unidirectionnel / bidirectionnel)</a:t>
            </a:r>
            <a:endParaRPr sz="1000" i="0" u="none" strike="noStrike" cap="none">
              <a:solidFill>
                <a:schemeClr val="dk1"/>
              </a:solidFill>
              <a:latin typeface="Calibri"/>
              <a:ea typeface="Calibri"/>
              <a:cs typeface="Calibri"/>
              <a:sym typeface="Calibri"/>
            </a:endParaRPr>
          </a:p>
        </p:txBody>
      </p:sp>
      <p:sp>
        <p:nvSpPr>
          <p:cNvPr id="350" name="Google Shape;350;p46"/>
          <p:cNvSpPr/>
          <p:nvPr/>
        </p:nvSpPr>
        <p:spPr>
          <a:xfrm>
            <a:off x="4918885" y="2949792"/>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Dense</a:t>
            </a:r>
            <a:endParaRPr sz="1000" i="0" u="none" strike="noStrike" cap="none">
              <a:solidFill>
                <a:schemeClr val="dk1"/>
              </a:solidFill>
              <a:latin typeface="Calibri"/>
              <a:ea typeface="Calibri"/>
              <a:cs typeface="Calibri"/>
              <a:sym typeface="Calibri"/>
            </a:endParaRPr>
          </a:p>
        </p:txBody>
      </p:sp>
      <p:cxnSp>
        <p:nvCxnSpPr>
          <p:cNvPr id="351" name="Google Shape;351;p46"/>
          <p:cNvCxnSpPr>
            <a:stCxn id="349" idx="2"/>
            <a:endCxn id="350" idx="0"/>
          </p:cNvCxnSpPr>
          <p:nvPr/>
        </p:nvCxnSpPr>
        <p:spPr>
          <a:xfrm>
            <a:off x="5410135" y="2851038"/>
            <a:ext cx="0" cy="98700"/>
          </a:xfrm>
          <a:prstGeom prst="straightConnector1">
            <a:avLst/>
          </a:prstGeom>
          <a:noFill/>
          <a:ln w="9525" cap="flat" cmpd="sng">
            <a:solidFill>
              <a:schemeClr val="dk1"/>
            </a:solidFill>
            <a:prstDash val="solid"/>
            <a:round/>
            <a:headEnd type="none" w="sm" len="sm"/>
            <a:tailEnd type="triangle" w="med" len="med"/>
          </a:ln>
        </p:spPr>
      </p:cxnSp>
      <p:cxnSp>
        <p:nvCxnSpPr>
          <p:cNvPr id="352" name="Google Shape;352;p46"/>
          <p:cNvCxnSpPr>
            <a:stCxn id="326" idx="2"/>
            <a:endCxn id="341" idx="0"/>
          </p:cNvCxnSpPr>
          <p:nvPr/>
        </p:nvCxnSpPr>
        <p:spPr>
          <a:xfrm>
            <a:off x="1673335" y="1714765"/>
            <a:ext cx="4785900" cy="264600"/>
          </a:xfrm>
          <a:prstGeom prst="straightConnector1">
            <a:avLst/>
          </a:prstGeom>
          <a:noFill/>
          <a:ln w="9525" cap="flat" cmpd="sng">
            <a:solidFill>
              <a:schemeClr val="dk1"/>
            </a:solidFill>
            <a:prstDash val="solid"/>
            <a:round/>
            <a:headEnd type="none" w="sm" len="sm"/>
            <a:tailEnd type="triangle" w="med" len="med"/>
          </a:ln>
        </p:spPr>
      </p:cxnSp>
      <p:cxnSp>
        <p:nvCxnSpPr>
          <p:cNvPr id="353" name="Google Shape;353;p46"/>
          <p:cNvCxnSpPr>
            <a:stCxn id="326" idx="2"/>
            <a:endCxn id="344" idx="0"/>
          </p:cNvCxnSpPr>
          <p:nvPr/>
        </p:nvCxnSpPr>
        <p:spPr>
          <a:xfrm>
            <a:off x="1673335" y="1714765"/>
            <a:ext cx="2658900" cy="262800"/>
          </a:xfrm>
          <a:prstGeom prst="straightConnector1">
            <a:avLst/>
          </a:prstGeom>
          <a:noFill/>
          <a:ln w="9525" cap="flat" cmpd="sng">
            <a:solidFill>
              <a:schemeClr val="dk1"/>
            </a:solidFill>
            <a:prstDash val="solid"/>
            <a:round/>
            <a:headEnd type="none" w="sm" len="sm"/>
            <a:tailEnd type="triangle" w="med" len="med"/>
          </a:ln>
        </p:spPr>
      </p:cxnSp>
      <p:sp>
        <p:nvSpPr>
          <p:cNvPr id="354" name="Google Shape;354;p46"/>
          <p:cNvSpPr/>
          <p:nvPr/>
        </p:nvSpPr>
        <p:spPr>
          <a:xfrm>
            <a:off x="517396" y="1977685"/>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BOW / </a:t>
            </a:r>
            <a:endParaRPr sz="12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TF-IDF / …</a:t>
            </a:r>
            <a:endParaRPr sz="1000" i="0" u="none" strike="noStrike" cap="none">
              <a:solidFill>
                <a:schemeClr val="dk1"/>
              </a:solidFill>
              <a:latin typeface="Calibri"/>
              <a:ea typeface="Calibri"/>
              <a:cs typeface="Calibri"/>
              <a:sym typeface="Calibri"/>
            </a:endParaRPr>
          </a:p>
        </p:txBody>
      </p:sp>
      <p:cxnSp>
        <p:nvCxnSpPr>
          <p:cNvPr id="355" name="Google Shape;355;p46"/>
          <p:cNvCxnSpPr>
            <a:stCxn id="326" idx="2"/>
            <a:endCxn id="354" idx="0"/>
          </p:cNvCxnSpPr>
          <p:nvPr/>
        </p:nvCxnSpPr>
        <p:spPr>
          <a:xfrm flipH="1">
            <a:off x="1008535" y="1714765"/>
            <a:ext cx="664800" cy="262800"/>
          </a:xfrm>
          <a:prstGeom prst="straightConnector1">
            <a:avLst/>
          </a:prstGeom>
          <a:noFill/>
          <a:ln w="9525" cap="flat" cmpd="sng">
            <a:solidFill>
              <a:schemeClr val="dk1"/>
            </a:solidFill>
            <a:prstDash val="solid"/>
            <a:round/>
            <a:headEnd type="none" w="sm" len="sm"/>
            <a:tailEnd type="triangle" w="med" len="med"/>
          </a:ln>
        </p:spPr>
      </p:cxnSp>
      <p:sp>
        <p:nvSpPr>
          <p:cNvPr id="356" name="Google Shape;356;p46"/>
          <p:cNvSpPr/>
          <p:nvPr/>
        </p:nvSpPr>
        <p:spPr>
          <a:xfrm>
            <a:off x="530396" y="3508126"/>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Algorithmes « classiques »</a:t>
            </a:r>
            <a:endParaRPr sz="1000" i="0" u="none" strike="noStrike" cap="none">
              <a:solidFill>
                <a:schemeClr val="dk1"/>
              </a:solidFill>
              <a:latin typeface="Calibri"/>
              <a:ea typeface="Calibri"/>
              <a:cs typeface="Calibri"/>
              <a:sym typeface="Calibri"/>
            </a:endParaRPr>
          </a:p>
        </p:txBody>
      </p:sp>
      <p:cxnSp>
        <p:nvCxnSpPr>
          <p:cNvPr id="357" name="Google Shape;357;p46"/>
          <p:cNvCxnSpPr>
            <a:stCxn id="354" idx="2"/>
            <a:endCxn id="356" idx="0"/>
          </p:cNvCxnSpPr>
          <p:nvPr/>
        </p:nvCxnSpPr>
        <p:spPr>
          <a:xfrm>
            <a:off x="1008646" y="2364985"/>
            <a:ext cx="12900" cy="1143000"/>
          </a:xfrm>
          <a:prstGeom prst="straightConnector1">
            <a:avLst/>
          </a:prstGeom>
          <a:noFill/>
          <a:ln w="9525" cap="flat" cmpd="sng">
            <a:solidFill>
              <a:schemeClr val="dk1"/>
            </a:solidFill>
            <a:prstDash val="solid"/>
            <a:round/>
            <a:headEnd type="none" w="sm" len="sm"/>
            <a:tailEnd type="triangle" w="med" len="med"/>
          </a:ln>
        </p:spPr>
      </p:cxnSp>
      <p:sp>
        <p:nvSpPr>
          <p:cNvPr id="358" name="Google Shape;358;p46"/>
          <p:cNvSpPr/>
          <p:nvPr/>
        </p:nvSpPr>
        <p:spPr>
          <a:xfrm>
            <a:off x="4918885" y="1977684"/>
            <a:ext cx="982500" cy="387300"/>
          </a:xfrm>
          <a:prstGeom prst="rect">
            <a:avLst/>
          </a:prstGeom>
          <a:solidFill>
            <a:srgbClr val="CACBCE"/>
          </a:solidFill>
          <a:ln w="9525" cap="flat" cmpd="sng">
            <a:solidFill>
              <a:srgbClr val="6B6761"/>
            </a:solidFill>
            <a:prstDash val="solid"/>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1000" i="0" u="none" strike="noStrike" cap="none">
                <a:solidFill>
                  <a:schemeClr val="dk1"/>
                </a:solidFill>
                <a:latin typeface="Calibri"/>
                <a:ea typeface="Calibri"/>
                <a:cs typeface="Calibri"/>
                <a:sym typeface="Calibri"/>
              </a:rPr>
              <a:t>Embedding pré-entraîné</a:t>
            </a:r>
            <a:endParaRPr sz="1200">
              <a:solidFill>
                <a:schemeClr val="dk1"/>
              </a:solidFill>
              <a:latin typeface="Calibri"/>
              <a:ea typeface="Calibri"/>
              <a:cs typeface="Calibri"/>
              <a:sym typeface="Calibri"/>
            </a:endParaRPr>
          </a:p>
        </p:txBody>
      </p:sp>
      <p:sp>
        <p:nvSpPr>
          <p:cNvPr id="359" name="Google Shape;359;p46"/>
          <p:cNvSpPr/>
          <p:nvPr/>
        </p:nvSpPr>
        <p:spPr>
          <a:xfrm>
            <a:off x="517397" y="4365632"/>
            <a:ext cx="3153900" cy="204300"/>
          </a:xfrm>
          <a:prstGeom prst="rect">
            <a:avLst/>
          </a:prstGeom>
          <a:solidFill>
            <a:schemeClr val="lt2"/>
          </a:solidFill>
          <a:ln w="9525" cap="flat" cmpd="sng">
            <a:solidFill>
              <a:schemeClr val="dk1"/>
            </a:solidFill>
            <a:prstDash val="dash"/>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Non prise en compte de l’ordre des mots</a:t>
            </a:r>
            <a:endParaRPr sz="1200"/>
          </a:p>
        </p:txBody>
      </p:sp>
      <p:sp>
        <p:nvSpPr>
          <p:cNvPr id="360" name="Google Shape;360;p46"/>
          <p:cNvSpPr/>
          <p:nvPr/>
        </p:nvSpPr>
        <p:spPr>
          <a:xfrm>
            <a:off x="3885103" y="4365631"/>
            <a:ext cx="3050700" cy="204300"/>
          </a:xfrm>
          <a:prstGeom prst="rect">
            <a:avLst/>
          </a:prstGeom>
          <a:solidFill>
            <a:schemeClr val="lt2"/>
          </a:solidFill>
          <a:ln w="9525" cap="flat" cmpd="sng">
            <a:solidFill>
              <a:schemeClr val="dk1"/>
            </a:solidFill>
            <a:prstDash val="dash"/>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Prise en compte de l’ordre des mots</a:t>
            </a:r>
            <a:endParaRPr sz="1200"/>
          </a:p>
        </p:txBody>
      </p:sp>
      <p:sp>
        <p:nvSpPr>
          <p:cNvPr id="361" name="Google Shape;361;p46"/>
          <p:cNvSpPr/>
          <p:nvPr/>
        </p:nvSpPr>
        <p:spPr>
          <a:xfrm>
            <a:off x="517396" y="3941030"/>
            <a:ext cx="995400" cy="329700"/>
          </a:xfrm>
          <a:prstGeom prst="rect">
            <a:avLst/>
          </a:prstGeom>
          <a:solidFill>
            <a:schemeClr val="lt2"/>
          </a:solidFill>
          <a:ln w="9525" cap="flat" cmpd="sng">
            <a:solidFill>
              <a:schemeClr val="dk1"/>
            </a:solidFill>
            <a:prstDash val="dash"/>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Non prise en compte de la « sémantique »</a:t>
            </a:r>
            <a:endParaRPr sz="1200"/>
          </a:p>
        </p:txBody>
      </p:sp>
      <p:cxnSp>
        <p:nvCxnSpPr>
          <p:cNvPr id="362" name="Google Shape;362;p46"/>
          <p:cNvCxnSpPr>
            <a:stCxn id="358" idx="2"/>
            <a:endCxn id="349" idx="0"/>
          </p:cNvCxnSpPr>
          <p:nvPr/>
        </p:nvCxnSpPr>
        <p:spPr>
          <a:xfrm>
            <a:off x="5410135" y="2364984"/>
            <a:ext cx="0" cy="98700"/>
          </a:xfrm>
          <a:prstGeom prst="straightConnector1">
            <a:avLst/>
          </a:prstGeom>
          <a:noFill/>
          <a:ln w="9525" cap="flat" cmpd="sng">
            <a:solidFill>
              <a:schemeClr val="dk1"/>
            </a:solidFill>
            <a:prstDash val="solid"/>
            <a:round/>
            <a:headEnd type="none" w="sm" len="sm"/>
            <a:tailEnd type="triangle" w="med" len="med"/>
          </a:ln>
        </p:spPr>
      </p:cxnSp>
      <p:sp>
        <p:nvSpPr>
          <p:cNvPr id="363" name="Google Shape;363;p46"/>
          <p:cNvSpPr txBox="1">
            <a:spLocks noGrp="1"/>
          </p:cNvSpPr>
          <p:nvPr>
            <p:ph type="title"/>
          </p:nvPr>
        </p:nvSpPr>
        <p:spPr>
          <a:xfrm>
            <a:off x="417651" y="166700"/>
            <a:ext cx="83082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solidFill>
                  <a:srgbClr val="13264A"/>
                </a:solidFill>
                <a:latin typeface="Arial"/>
                <a:ea typeface="Arial"/>
                <a:cs typeface="Arial"/>
                <a:sym typeface="Arial"/>
              </a:rPr>
              <a:t>Présentation des approches de modélisation</a:t>
            </a:r>
            <a:endParaRPr/>
          </a:p>
        </p:txBody>
      </p:sp>
      <p:sp>
        <p:nvSpPr>
          <p:cNvPr id="364" name="Google Shape;364;p46"/>
          <p:cNvSpPr/>
          <p:nvPr/>
        </p:nvSpPr>
        <p:spPr>
          <a:xfrm rot="-5400000">
            <a:off x="4372218" y="1172889"/>
            <a:ext cx="769353" cy="103912"/>
          </a:xfrm>
          <a:custGeom>
            <a:avLst/>
            <a:gdLst/>
            <a:ahLst/>
            <a:cxnLst/>
            <a:rect l="l" t="t" r="r" b="b"/>
            <a:pathLst>
              <a:path w="2313845" h="99200" extrusionOk="0">
                <a:moveTo>
                  <a:pt x="0" y="419"/>
                </a:moveTo>
                <a:lnTo>
                  <a:pt x="1049474" y="419"/>
                </a:lnTo>
                <a:lnTo>
                  <a:pt x="1163231" y="99200"/>
                </a:lnTo>
                <a:lnTo>
                  <a:pt x="1270356" y="1891"/>
                </a:lnTo>
                <a:lnTo>
                  <a:pt x="2313845" y="0"/>
                </a:lnTo>
              </a:path>
            </a:pathLst>
          </a:custGeom>
          <a:noFill/>
          <a:ln w="19050" cap="flat" cmpd="sng">
            <a:solidFill>
              <a:schemeClr val="accent4"/>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None/>
            </a:pPr>
            <a:endParaRPr sz="1000" b="0" i="0" u="none" strike="noStrike" cap="none">
              <a:solidFill>
                <a:srgbClr val="000000"/>
              </a:solidFill>
              <a:latin typeface="Arial"/>
              <a:ea typeface="Arial"/>
              <a:cs typeface="Arial"/>
              <a:sym typeface="Arial"/>
            </a:endParaRPr>
          </a:p>
        </p:txBody>
      </p:sp>
      <p:sp>
        <p:nvSpPr>
          <p:cNvPr id="365" name="Google Shape;365;p46"/>
          <p:cNvSpPr/>
          <p:nvPr/>
        </p:nvSpPr>
        <p:spPr>
          <a:xfrm>
            <a:off x="2518416" y="1158979"/>
            <a:ext cx="2084100" cy="443100"/>
          </a:xfrm>
          <a:prstGeom prst="rect">
            <a:avLst/>
          </a:prstGeom>
          <a:solidFill>
            <a:schemeClr val="lt2"/>
          </a:solidFill>
          <a:ln w="9525" cap="flat" cmpd="sng">
            <a:solidFill>
              <a:schemeClr val="dk1"/>
            </a:solidFill>
            <a:prstDash val="dash"/>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Le nettoyage est plus ou moins nécessaire selon les approches adoptées (à expliquer)</a:t>
            </a:r>
            <a:endParaRPr sz="700" b="0" i="0" u="none" strike="noStrike" cap="none">
              <a:solidFill>
                <a:srgbClr val="000000"/>
              </a:solidFill>
              <a:latin typeface="Arial"/>
              <a:ea typeface="Arial"/>
              <a:cs typeface="Arial"/>
              <a:sym typeface="Arial"/>
            </a:endParaRPr>
          </a:p>
        </p:txBody>
      </p:sp>
      <p:cxnSp>
        <p:nvCxnSpPr>
          <p:cNvPr id="366" name="Google Shape;366;p46"/>
          <p:cNvCxnSpPr>
            <a:stCxn id="329" idx="2"/>
            <a:endCxn id="321" idx="0"/>
          </p:cNvCxnSpPr>
          <p:nvPr/>
        </p:nvCxnSpPr>
        <p:spPr>
          <a:xfrm>
            <a:off x="2116664" y="3337093"/>
            <a:ext cx="1913400" cy="171000"/>
          </a:xfrm>
          <a:prstGeom prst="straightConnector1">
            <a:avLst/>
          </a:prstGeom>
          <a:noFill/>
          <a:ln w="9525" cap="flat" cmpd="sng">
            <a:solidFill>
              <a:schemeClr val="dk1"/>
            </a:solidFill>
            <a:prstDash val="solid"/>
            <a:round/>
            <a:headEnd type="none" w="sm" len="sm"/>
            <a:tailEnd type="triangle" w="med" len="med"/>
          </a:ln>
        </p:spPr>
      </p:cxnSp>
      <p:cxnSp>
        <p:nvCxnSpPr>
          <p:cNvPr id="367" name="Google Shape;367;p46"/>
          <p:cNvCxnSpPr>
            <a:stCxn id="337" idx="2"/>
            <a:endCxn id="321" idx="0"/>
          </p:cNvCxnSpPr>
          <p:nvPr/>
        </p:nvCxnSpPr>
        <p:spPr>
          <a:xfrm>
            <a:off x="3180167" y="3337093"/>
            <a:ext cx="849900" cy="171000"/>
          </a:xfrm>
          <a:prstGeom prst="straightConnector1">
            <a:avLst/>
          </a:prstGeom>
          <a:noFill/>
          <a:ln w="9525" cap="flat" cmpd="sng">
            <a:solidFill>
              <a:schemeClr val="dk1"/>
            </a:solidFill>
            <a:prstDash val="solid"/>
            <a:round/>
            <a:headEnd type="none" w="sm" len="sm"/>
            <a:tailEnd type="triangle" w="med" len="med"/>
          </a:ln>
        </p:spPr>
      </p:cxnSp>
      <p:cxnSp>
        <p:nvCxnSpPr>
          <p:cNvPr id="368" name="Google Shape;368;p46"/>
          <p:cNvCxnSpPr>
            <a:stCxn id="342" idx="2"/>
            <a:endCxn id="321" idx="0"/>
          </p:cNvCxnSpPr>
          <p:nvPr/>
        </p:nvCxnSpPr>
        <p:spPr>
          <a:xfrm flipH="1">
            <a:off x="4029997" y="3338645"/>
            <a:ext cx="2429100" cy="169500"/>
          </a:xfrm>
          <a:prstGeom prst="straightConnector1">
            <a:avLst/>
          </a:prstGeom>
          <a:noFill/>
          <a:ln w="9525" cap="flat" cmpd="sng">
            <a:solidFill>
              <a:schemeClr val="dk1"/>
            </a:solidFill>
            <a:prstDash val="solid"/>
            <a:round/>
            <a:headEnd type="none" w="sm" len="sm"/>
            <a:tailEnd type="triangle" w="med" len="med"/>
          </a:ln>
        </p:spPr>
      </p:cxnSp>
      <p:cxnSp>
        <p:nvCxnSpPr>
          <p:cNvPr id="369" name="Google Shape;369;p46"/>
          <p:cNvCxnSpPr>
            <a:stCxn id="345" idx="2"/>
            <a:endCxn id="321" idx="0"/>
          </p:cNvCxnSpPr>
          <p:nvPr/>
        </p:nvCxnSpPr>
        <p:spPr>
          <a:xfrm flipH="1">
            <a:off x="4029992" y="3337093"/>
            <a:ext cx="302100" cy="171000"/>
          </a:xfrm>
          <a:prstGeom prst="straightConnector1">
            <a:avLst/>
          </a:prstGeom>
          <a:noFill/>
          <a:ln w="9525" cap="flat" cmpd="sng">
            <a:solidFill>
              <a:schemeClr val="dk1"/>
            </a:solidFill>
            <a:prstDash val="solid"/>
            <a:round/>
            <a:headEnd type="none" w="sm" len="sm"/>
            <a:tailEnd type="triangle" w="med" len="med"/>
          </a:ln>
        </p:spPr>
      </p:cxnSp>
      <p:cxnSp>
        <p:nvCxnSpPr>
          <p:cNvPr id="370" name="Google Shape;370;p46"/>
          <p:cNvCxnSpPr>
            <a:stCxn id="350" idx="2"/>
            <a:endCxn id="321" idx="0"/>
          </p:cNvCxnSpPr>
          <p:nvPr/>
        </p:nvCxnSpPr>
        <p:spPr>
          <a:xfrm flipH="1">
            <a:off x="4029835" y="3337092"/>
            <a:ext cx="1380300" cy="171000"/>
          </a:xfrm>
          <a:prstGeom prst="straightConnector1">
            <a:avLst/>
          </a:prstGeom>
          <a:noFill/>
          <a:ln w="9525" cap="flat" cmpd="sng">
            <a:solidFill>
              <a:schemeClr val="dk1"/>
            </a:solidFill>
            <a:prstDash val="solid"/>
            <a:round/>
            <a:headEnd type="none" w="sm" len="sm"/>
            <a:tailEnd type="triangle" w="med" len="med"/>
          </a:ln>
        </p:spPr>
      </p:cxnSp>
      <p:cxnSp>
        <p:nvCxnSpPr>
          <p:cNvPr id="371" name="Google Shape;371;p46"/>
          <p:cNvCxnSpPr>
            <a:stCxn id="326" idx="2"/>
            <a:endCxn id="358" idx="0"/>
          </p:cNvCxnSpPr>
          <p:nvPr/>
        </p:nvCxnSpPr>
        <p:spPr>
          <a:xfrm>
            <a:off x="1673335" y="1714765"/>
            <a:ext cx="3736800" cy="262800"/>
          </a:xfrm>
          <a:prstGeom prst="straightConnector1">
            <a:avLst/>
          </a:prstGeom>
          <a:noFill/>
          <a:ln w="9525" cap="flat" cmpd="sng">
            <a:solidFill>
              <a:schemeClr val="dk1"/>
            </a:solidFill>
            <a:prstDash val="solid"/>
            <a:round/>
            <a:headEnd type="none" w="sm" len="sm"/>
            <a:tailEnd type="triangle" w="med" len="med"/>
          </a:ln>
        </p:spPr>
      </p:cxnSp>
      <p:sp>
        <p:nvSpPr>
          <p:cNvPr id="372" name="Google Shape;372;p46"/>
          <p:cNvSpPr/>
          <p:nvPr/>
        </p:nvSpPr>
        <p:spPr>
          <a:xfrm>
            <a:off x="1625414" y="3941029"/>
            <a:ext cx="5310300" cy="329100"/>
          </a:xfrm>
          <a:prstGeom prst="rect">
            <a:avLst/>
          </a:prstGeom>
          <a:solidFill>
            <a:schemeClr val="lt2"/>
          </a:solidFill>
          <a:ln w="9525" cap="flat" cmpd="sng">
            <a:solidFill>
              <a:schemeClr val="dk1"/>
            </a:solidFill>
            <a:prstDash val="dash"/>
            <a:round/>
            <a:headEnd type="none" w="sm" len="sm"/>
            <a:tailEnd type="none" w="sm" len="sm"/>
          </a:ln>
        </p:spPr>
        <p:txBody>
          <a:bodyPr spcFirstLastPara="1" wrap="square" lIns="85700" tIns="85700" rIns="85700" bIns="85700" anchor="ctr" anchorCtr="0">
            <a:noAutofit/>
          </a:bodyPr>
          <a:lstStyle/>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Prise en compte de la « </a:t>
            </a:r>
            <a:r>
              <a:rPr lang="fr-FR" sz="700" b="0" i="0" u="none" strike="noStrike" cap="none">
                <a:solidFill>
                  <a:schemeClr val="accent6"/>
                </a:solidFill>
                <a:latin typeface="Arial"/>
                <a:ea typeface="Arial"/>
                <a:cs typeface="Arial"/>
                <a:sym typeface="Arial"/>
              </a:rPr>
              <a:t>sémantique</a:t>
            </a:r>
            <a:r>
              <a:rPr lang="fr-FR" sz="700" b="0" i="0" u="none" strike="noStrike" cap="none">
                <a:solidFill>
                  <a:srgbClr val="000000"/>
                </a:solidFill>
                <a:latin typeface="Arial"/>
                <a:ea typeface="Arial"/>
                <a:cs typeface="Arial"/>
                <a:sym typeface="Arial"/>
              </a:rPr>
              <a:t> »</a:t>
            </a:r>
            <a:endParaRPr sz="1200"/>
          </a:p>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La couche d’embedding pré-entraînée peut être ré-entraînée</a:t>
            </a:r>
            <a:endParaRPr sz="700" b="0" i="0" u="none" strike="noStrike" cap="none">
              <a:solidFill>
                <a:srgbClr val="000000"/>
              </a:solidFill>
              <a:latin typeface="Arial"/>
              <a:ea typeface="Arial"/>
              <a:cs typeface="Arial"/>
              <a:sym typeface="Arial"/>
            </a:endParaRPr>
          </a:p>
        </p:txBody>
      </p:sp>
      <p:sp>
        <p:nvSpPr>
          <p:cNvPr id="373" name="Google Shape;373;p46"/>
          <p:cNvSpPr/>
          <p:nvPr/>
        </p:nvSpPr>
        <p:spPr>
          <a:xfrm>
            <a:off x="7375303" y="3251603"/>
            <a:ext cx="398700" cy="171000"/>
          </a:xfrm>
          <a:prstGeom prst="downArrow">
            <a:avLst>
              <a:gd name="adj1" fmla="val 50000"/>
              <a:gd name="adj2" fmla="val 50000"/>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endParaRPr sz="1000" b="1" i="0" u="none" strike="noStrike" cap="none">
              <a:solidFill>
                <a:srgbClr val="000000"/>
              </a:solidFill>
              <a:latin typeface="Calibri"/>
              <a:ea typeface="Calibri"/>
              <a:cs typeface="Calibri"/>
              <a:sym typeface="Calibri"/>
            </a:endParaRPr>
          </a:p>
        </p:txBody>
      </p:sp>
      <p:sp>
        <p:nvSpPr>
          <p:cNvPr id="374" name="Google Shape;374;p46"/>
          <p:cNvSpPr/>
          <p:nvPr/>
        </p:nvSpPr>
        <p:spPr>
          <a:xfrm>
            <a:off x="7363696" y="1998209"/>
            <a:ext cx="1255800" cy="1275600"/>
          </a:xfrm>
          <a:prstGeom prst="rect">
            <a:avLst/>
          </a:prstGeom>
          <a:solidFill>
            <a:schemeClr val="lt2"/>
          </a:solidFill>
          <a:ln w="9525" cap="flat" cmpd="sng">
            <a:solidFill>
              <a:schemeClr val="dk1"/>
            </a:solidFill>
            <a:prstDash val="dash"/>
            <a:round/>
            <a:headEnd type="none" w="sm" len="sm"/>
            <a:tailEnd type="none" w="sm" len="sm"/>
          </a:ln>
        </p:spPr>
        <p:txBody>
          <a:bodyPr spcFirstLastPara="1" wrap="square" lIns="85700" tIns="85700" rIns="85700" bIns="85700" anchor="t" anchorCtr="0">
            <a:noAutofit/>
          </a:bodyPr>
          <a:lstStyle/>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Possibilité de créer des modèles </a:t>
            </a:r>
            <a:r>
              <a:rPr lang="fr-FR" sz="700" b="0" i="0" u="none" strike="noStrike" cap="none">
                <a:solidFill>
                  <a:schemeClr val="accent6"/>
                </a:solidFill>
                <a:latin typeface="Arial"/>
                <a:ea typeface="Arial"/>
                <a:cs typeface="Arial"/>
                <a:sym typeface="Arial"/>
              </a:rPr>
              <a:t>non-supervisés</a:t>
            </a:r>
            <a:r>
              <a:rPr lang="fr-FR" sz="700" b="0" i="0" u="none" strike="noStrike" cap="none">
                <a:solidFill>
                  <a:srgbClr val="000000"/>
                </a:solidFill>
                <a:latin typeface="Arial"/>
                <a:ea typeface="Arial"/>
                <a:cs typeface="Arial"/>
                <a:sym typeface="Arial"/>
              </a:rPr>
              <a:t> en absence de labels</a:t>
            </a:r>
            <a:endParaRPr sz="1200"/>
          </a:p>
        </p:txBody>
      </p:sp>
      <p:pic>
        <p:nvPicPr>
          <p:cNvPr id="375" name="Google Shape;375;p46"/>
          <p:cNvPicPr preferRelativeResize="0"/>
          <p:nvPr/>
        </p:nvPicPr>
        <p:blipFill rotWithShape="1">
          <a:blip r:embed="rId3">
            <a:alphaModFix/>
          </a:blip>
          <a:srcRect/>
          <a:stretch/>
        </p:blipFill>
        <p:spPr>
          <a:xfrm>
            <a:off x="2224645" y="1223090"/>
            <a:ext cx="222314" cy="213734"/>
          </a:xfrm>
          <a:prstGeom prst="rect">
            <a:avLst/>
          </a:prstGeom>
          <a:noFill/>
          <a:ln>
            <a:noFill/>
          </a:ln>
        </p:spPr>
      </p:pic>
      <p:pic>
        <p:nvPicPr>
          <p:cNvPr id="376" name="Google Shape;376;p46"/>
          <p:cNvPicPr preferRelativeResize="0"/>
          <p:nvPr/>
        </p:nvPicPr>
        <p:blipFill rotWithShape="1">
          <a:blip r:embed="rId4">
            <a:alphaModFix/>
          </a:blip>
          <a:srcRect/>
          <a:stretch/>
        </p:blipFill>
        <p:spPr>
          <a:xfrm>
            <a:off x="5066721" y="1475833"/>
            <a:ext cx="288023" cy="280103"/>
          </a:xfrm>
          <a:prstGeom prst="rect">
            <a:avLst/>
          </a:prstGeom>
          <a:noFill/>
          <a:ln w="9525" cap="flat" cmpd="sng">
            <a:solidFill>
              <a:schemeClr val="accent5"/>
            </a:solidFill>
            <a:prstDash val="solid"/>
            <a:round/>
            <a:headEnd type="none" w="sm" len="sm"/>
            <a:tailEnd type="none" w="sm" len="sm"/>
          </a:ln>
        </p:spPr>
      </p:pic>
      <p:pic>
        <p:nvPicPr>
          <p:cNvPr id="377" name="Google Shape;377;p46"/>
          <p:cNvPicPr preferRelativeResize="0"/>
          <p:nvPr/>
        </p:nvPicPr>
        <p:blipFill rotWithShape="1">
          <a:blip r:embed="rId5">
            <a:alphaModFix/>
          </a:blip>
          <a:srcRect/>
          <a:stretch/>
        </p:blipFill>
        <p:spPr>
          <a:xfrm>
            <a:off x="5536864" y="1465841"/>
            <a:ext cx="799712" cy="272629"/>
          </a:xfrm>
          <a:prstGeom prst="rect">
            <a:avLst/>
          </a:prstGeom>
          <a:noFill/>
          <a:ln w="9525" cap="flat" cmpd="sng">
            <a:solidFill>
              <a:schemeClr val="accent5"/>
            </a:solidFill>
            <a:prstDash val="solid"/>
            <a:round/>
            <a:headEnd type="none" w="sm" len="sm"/>
            <a:tailEnd type="none" w="sm" len="sm"/>
          </a:ln>
        </p:spPr>
      </p:pic>
      <p:sp>
        <p:nvSpPr>
          <p:cNvPr id="378" name="Google Shape;378;p46"/>
          <p:cNvSpPr/>
          <p:nvPr/>
        </p:nvSpPr>
        <p:spPr>
          <a:xfrm>
            <a:off x="7238108" y="3545001"/>
            <a:ext cx="1381200" cy="1030200"/>
          </a:xfrm>
          <a:prstGeom prst="rect">
            <a:avLst/>
          </a:prstGeom>
          <a:solidFill>
            <a:schemeClr val="lt2"/>
          </a:solidFill>
          <a:ln w="9525" cap="flat" cmpd="sng">
            <a:solidFill>
              <a:schemeClr val="dk1"/>
            </a:solidFill>
            <a:prstDash val="dash"/>
            <a:round/>
            <a:headEnd type="none" w="sm" len="sm"/>
            <a:tailEnd type="none" w="sm" len="sm"/>
          </a:ln>
        </p:spPr>
        <p:txBody>
          <a:bodyPr spcFirstLastPara="1" wrap="square" lIns="85700" tIns="85700" rIns="85700" bIns="85700" anchor="t" anchorCtr="0">
            <a:noAutofit/>
          </a:bodyPr>
          <a:lstStyle/>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Création de </a:t>
            </a:r>
            <a:r>
              <a:rPr lang="fr-FR" sz="700" b="0" i="0" u="none" strike="noStrike" cap="none">
                <a:solidFill>
                  <a:schemeClr val="accent6"/>
                </a:solidFill>
                <a:latin typeface="Arial"/>
                <a:ea typeface="Arial"/>
                <a:cs typeface="Arial"/>
                <a:sym typeface="Arial"/>
              </a:rPr>
              <a:t>tableau de bord </a:t>
            </a:r>
            <a:r>
              <a:rPr lang="fr-FR" sz="700" b="0" i="0" u="none" strike="noStrike" cap="none">
                <a:solidFill>
                  <a:srgbClr val="000000"/>
                </a:solidFill>
                <a:latin typeface="Arial"/>
                <a:ea typeface="Arial"/>
                <a:cs typeface="Arial"/>
                <a:sym typeface="Arial"/>
              </a:rPr>
              <a:t>pour expliquer les résultats de classification</a:t>
            </a:r>
            <a:endParaRPr sz="1200"/>
          </a:p>
        </p:txBody>
      </p:sp>
      <p:pic>
        <p:nvPicPr>
          <p:cNvPr id="379" name="Google Shape;379;p46"/>
          <p:cNvPicPr preferRelativeResize="0"/>
          <p:nvPr/>
        </p:nvPicPr>
        <p:blipFill rotWithShape="1">
          <a:blip r:embed="rId6">
            <a:alphaModFix/>
          </a:blip>
          <a:srcRect/>
          <a:stretch/>
        </p:blipFill>
        <p:spPr>
          <a:xfrm>
            <a:off x="8419739" y="4393484"/>
            <a:ext cx="185568" cy="185568"/>
          </a:xfrm>
          <a:prstGeom prst="rect">
            <a:avLst/>
          </a:prstGeom>
          <a:noFill/>
          <a:ln>
            <a:noFill/>
          </a:ln>
        </p:spPr>
      </p:pic>
      <p:sp>
        <p:nvSpPr>
          <p:cNvPr id="380" name="Google Shape;380;p46"/>
          <p:cNvSpPr txBox="1"/>
          <p:nvPr/>
        </p:nvSpPr>
        <p:spPr>
          <a:xfrm>
            <a:off x="4956273" y="1054268"/>
            <a:ext cx="1568100" cy="295500"/>
          </a:xfrm>
          <a:prstGeom prst="rect">
            <a:avLst/>
          </a:prstGeom>
          <a:noFill/>
          <a:ln>
            <a:noFill/>
          </a:ln>
        </p:spPr>
        <p:txBody>
          <a:bodyPr spcFirstLastPara="1" wrap="square" lIns="79125" tIns="39550" rIns="79125" bIns="39550" anchor="t" anchorCtr="0">
            <a:spAutoFit/>
          </a:bodyPr>
          <a:lstStyle/>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Analyse exploratoire simples avec ou sans nettoyage</a:t>
            </a:r>
            <a:endParaRPr sz="1200"/>
          </a:p>
        </p:txBody>
      </p:sp>
      <p:sp>
        <p:nvSpPr>
          <p:cNvPr id="381" name="Google Shape;381;p46"/>
          <p:cNvSpPr txBox="1"/>
          <p:nvPr/>
        </p:nvSpPr>
        <p:spPr>
          <a:xfrm>
            <a:off x="6852972" y="1007204"/>
            <a:ext cx="1807800" cy="403200"/>
          </a:xfrm>
          <a:prstGeom prst="rect">
            <a:avLst/>
          </a:prstGeom>
          <a:noFill/>
          <a:ln>
            <a:noFill/>
          </a:ln>
        </p:spPr>
        <p:txBody>
          <a:bodyPr spcFirstLastPara="1" wrap="square" lIns="79125" tIns="39550" rIns="79125" bIns="39550" anchor="t" anchorCtr="0">
            <a:spAutoFit/>
          </a:bodyPr>
          <a:lstStyle/>
          <a:p>
            <a:pPr marL="0" marR="0" lvl="0" indent="0" algn="ctr" rtl="0">
              <a:lnSpc>
                <a:spcPct val="100000"/>
              </a:lnSpc>
              <a:spcBef>
                <a:spcPts val="0"/>
              </a:spcBef>
              <a:spcAft>
                <a:spcPts val="0"/>
              </a:spcAft>
              <a:buNone/>
            </a:pPr>
            <a:r>
              <a:rPr lang="fr-FR" sz="700" b="0" i="0" u="none" strike="noStrike" cap="none">
                <a:solidFill>
                  <a:srgbClr val="000000"/>
                </a:solidFill>
                <a:latin typeface="Arial"/>
                <a:ea typeface="Arial"/>
                <a:cs typeface="Arial"/>
                <a:sym typeface="Arial"/>
              </a:rPr>
              <a:t>Analyse exploratoire avec modèles de word embedding (mots similaires et word analogy)</a:t>
            </a:r>
            <a:endParaRPr sz="1200"/>
          </a:p>
        </p:txBody>
      </p:sp>
      <p:pic>
        <p:nvPicPr>
          <p:cNvPr id="382" name="Google Shape;382;p46"/>
          <p:cNvPicPr preferRelativeResize="0"/>
          <p:nvPr/>
        </p:nvPicPr>
        <p:blipFill rotWithShape="1">
          <a:blip r:embed="rId7">
            <a:alphaModFix/>
          </a:blip>
          <a:srcRect/>
          <a:stretch/>
        </p:blipFill>
        <p:spPr>
          <a:xfrm>
            <a:off x="6965680" y="1428275"/>
            <a:ext cx="519493" cy="280103"/>
          </a:xfrm>
          <a:prstGeom prst="rect">
            <a:avLst/>
          </a:prstGeom>
          <a:noFill/>
          <a:ln w="9525" cap="flat" cmpd="sng">
            <a:solidFill>
              <a:schemeClr val="accent5"/>
            </a:solidFill>
            <a:prstDash val="solid"/>
            <a:round/>
            <a:headEnd type="none" w="sm" len="sm"/>
            <a:tailEnd type="none" w="sm" len="sm"/>
          </a:ln>
        </p:spPr>
      </p:pic>
      <p:pic>
        <p:nvPicPr>
          <p:cNvPr id="383" name="Google Shape;383;p46"/>
          <p:cNvPicPr preferRelativeResize="0"/>
          <p:nvPr/>
        </p:nvPicPr>
        <p:blipFill rotWithShape="1">
          <a:blip r:embed="rId8">
            <a:alphaModFix/>
          </a:blip>
          <a:srcRect t="41576" r="30330"/>
          <a:stretch/>
        </p:blipFill>
        <p:spPr>
          <a:xfrm>
            <a:off x="7166967" y="1502410"/>
            <a:ext cx="1393184" cy="211360"/>
          </a:xfrm>
          <a:prstGeom prst="rect">
            <a:avLst/>
          </a:prstGeom>
          <a:noFill/>
          <a:ln>
            <a:noFill/>
          </a:ln>
        </p:spPr>
      </p:pic>
      <p:cxnSp>
        <p:nvCxnSpPr>
          <p:cNvPr id="384" name="Google Shape;384;p46"/>
          <p:cNvCxnSpPr/>
          <p:nvPr/>
        </p:nvCxnSpPr>
        <p:spPr>
          <a:xfrm>
            <a:off x="6665852" y="1093013"/>
            <a:ext cx="0" cy="663000"/>
          </a:xfrm>
          <a:prstGeom prst="straightConnector1">
            <a:avLst/>
          </a:prstGeom>
          <a:solidFill>
            <a:schemeClr val="accent1"/>
          </a:solidFill>
          <a:ln w="12700" cap="flat" cmpd="sng">
            <a:solidFill>
              <a:schemeClr val="dk1"/>
            </a:solidFill>
            <a:prstDash val="dash"/>
            <a:round/>
            <a:headEnd type="none" w="sm" len="sm"/>
            <a:tailEnd type="none" w="sm" len="sm"/>
          </a:ln>
        </p:spPr>
      </p:cxnSp>
      <p:pic>
        <p:nvPicPr>
          <p:cNvPr id="385" name="Google Shape;385;p46"/>
          <p:cNvPicPr preferRelativeResize="0"/>
          <p:nvPr/>
        </p:nvPicPr>
        <p:blipFill rotWithShape="1">
          <a:blip r:embed="rId6">
            <a:alphaModFix/>
          </a:blip>
          <a:srcRect/>
          <a:stretch/>
        </p:blipFill>
        <p:spPr>
          <a:xfrm>
            <a:off x="8305543" y="1613260"/>
            <a:ext cx="185568" cy="185568"/>
          </a:xfrm>
          <a:prstGeom prst="rect">
            <a:avLst/>
          </a:prstGeom>
          <a:noFill/>
          <a:ln>
            <a:noFill/>
          </a:ln>
        </p:spPr>
      </p:pic>
      <p:pic>
        <p:nvPicPr>
          <p:cNvPr id="386" name="Google Shape;386;p46"/>
          <p:cNvPicPr preferRelativeResize="0"/>
          <p:nvPr/>
        </p:nvPicPr>
        <p:blipFill rotWithShape="1">
          <a:blip r:embed="rId9">
            <a:alphaModFix/>
          </a:blip>
          <a:srcRect/>
          <a:stretch/>
        </p:blipFill>
        <p:spPr>
          <a:xfrm>
            <a:off x="7418861" y="2600849"/>
            <a:ext cx="927299" cy="603718"/>
          </a:xfrm>
          <a:prstGeom prst="rect">
            <a:avLst/>
          </a:prstGeom>
          <a:noFill/>
          <a:ln>
            <a:noFill/>
          </a:ln>
        </p:spPr>
      </p:pic>
      <p:pic>
        <p:nvPicPr>
          <p:cNvPr id="387" name="Google Shape;387;p46"/>
          <p:cNvPicPr preferRelativeResize="0"/>
          <p:nvPr/>
        </p:nvPicPr>
        <p:blipFill rotWithShape="1">
          <a:blip r:embed="rId6">
            <a:alphaModFix/>
          </a:blip>
          <a:srcRect/>
          <a:stretch/>
        </p:blipFill>
        <p:spPr>
          <a:xfrm>
            <a:off x="8328812" y="3081868"/>
            <a:ext cx="185568" cy="185568"/>
          </a:xfrm>
          <a:prstGeom prst="rect">
            <a:avLst/>
          </a:prstGeom>
          <a:noFill/>
          <a:ln>
            <a:noFill/>
          </a:ln>
        </p:spPr>
      </p:pic>
      <p:pic>
        <p:nvPicPr>
          <p:cNvPr id="388" name="Google Shape;388;p46"/>
          <p:cNvPicPr preferRelativeResize="0"/>
          <p:nvPr/>
        </p:nvPicPr>
        <p:blipFill rotWithShape="1">
          <a:blip r:embed="rId10">
            <a:alphaModFix/>
          </a:blip>
          <a:srcRect t="56418"/>
          <a:stretch/>
        </p:blipFill>
        <p:spPr>
          <a:xfrm>
            <a:off x="7585055" y="4021208"/>
            <a:ext cx="797257" cy="4468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7"/>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Approches globales</a:t>
            </a:r>
            <a:endParaRPr/>
          </a:p>
        </p:txBody>
      </p:sp>
      <p:sp>
        <p:nvSpPr>
          <p:cNvPr id="395" name="Google Shape;395;p47"/>
          <p:cNvSpPr txBox="1">
            <a:spLocks noGrp="1"/>
          </p:cNvSpPr>
          <p:nvPr>
            <p:ph type="body" idx="1"/>
          </p:nvPr>
        </p:nvSpPr>
        <p:spPr>
          <a:xfrm>
            <a:off x="417625" y="993325"/>
            <a:ext cx="8308800" cy="33000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Utilisation des approches non-supervisées et déterministes pour définir les topics (ou thématiques)</a:t>
            </a:r>
            <a:endParaRPr/>
          </a:p>
          <a:p>
            <a:pPr marL="914400" lvl="1" indent="-304800" algn="l" rtl="0">
              <a:spcBef>
                <a:spcPts val="0"/>
              </a:spcBef>
              <a:spcAft>
                <a:spcPts val="0"/>
              </a:spcAft>
              <a:buSzPts val="1200"/>
              <a:buChar char="–"/>
            </a:pPr>
            <a:r>
              <a:rPr lang="fr-FR"/>
              <a:t>LDA pour explorer les topics possibles</a:t>
            </a:r>
            <a:endParaRPr/>
          </a:p>
          <a:p>
            <a:pPr marL="914400" lvl="1" indent="-304800" algn="l" rtl="0">
              <a:spcBef>
                <a:spcPts val="0"/>
              </a:spcBef>
              <a:spcAft>
                <a:spcPts val="0"/>
              </a:spcAft>
              <a:buSzPts val="1200"/>
              <a:buChar char="–"/>
            </a:pPr>
            <a:r>
              <a:rPr lang="fr-FR"/>
              <a:t>Word2vec pour identifier des mots similaires</a:t>
            </a:r>
            <a:endParaRPr/>
          </a:p>
          <a:p>
            <a:pPr marL="914400" lvl="1" indent="-304800" algn="l" rtl="0">
              <a:spcBef>
                <a:spcPts val="0"/>
              </a:spcBef>
              <a:spcAft>
                <a:spcPts val="0"/>
              </a:spcAft>
              <a:buSzPts val="1200"/>
              <a:buChar char="–"/>
            </a:pPr>
            <a:r>
              <a:rPr lang="fr-FR"/>
              <a:t>A la fin, définir les thématiques et les mots associés. Puis pour chaque thématique, on peut alors calculer la note moyenne. Exemples de thématiques : remboursements (remboursement, prestation, paiement, etc.), service clients et contacts (mail, téléphone, service client, etc.), gestion de contrat (souscrire, contrat, résiliation, etc.)</a:t>
            </a:r>
            <a:endParaRPr/>
          </a:p>
          <a:p>
            <a:pPr marL="457200" lvl="0" indent="-317500" algn="l" rtl="0">
              <a:spcBef>
                <a:spcPts val="0"/>
              </a:spcBef>
              <a:spcAft>
                <a:spcPts val="0"/>
              </a:spcAft>
              <a:buSzPts val="1400"/>
              <a:buChar char="▪"/>
            </a:pPr>
            <a:r>
              <a:rPr lang="fr-FR"/>
              <a:t>Analyse de sentiments</a:t>
            </a:r>
            <a:endParaRPr/>
          </a:p>
          <a:p>
            <a:pPr marL="914400" lvl="1" indent="-304800" algn="l" rtl="0">
              <a:spcBef>
                <a:spcPts val="0"/>
              </a:spcBef>
              <a:spcAft>
                <a:spcPts val="0"/>
              </a:spcAft>
              <a:buSzPts val="1200"/>
              <a:buChar char="–"/>
            </a:pPr>
            <a:r>
              <a:rPr lang="fr-FR"/>
              <a:t>Indépendamment des notes, on peut utiliser des packages pour détecter les différents sentiments présents dans les commentaires.</a:t>
            </a:r>
            <a:endParaRPr/>
          </a:p>
          <a:p>
            <a:pPr marL="914400" lvl="1" indent="-304800" algn="l" rtl="0">
              <a:spcBef>
                <a:spcPts val="0"/>
              </a:spcBef>
              <a:spcAft>
                <a:spcPts val="0"/>
              </a:spcAft>
              <a:buSzPts val="1200"/>
              <a:buChar char="–"/>
            </a:pPr>
            <a:r>
              <a:rPr lang="fr-FR"/>
              <a:t>Pour utiliser certains packages pour la langue anglaise, on peut traduire les commentaires en anglais.</a:t>
            </a:r>
            <a:endParaRPr/>
          </a:p>
          <a:p>
            <a:pPr marL="457200" lvl="0" indent="-317500" algn="l" rtl="0">
              <a:spcBef>
                <a:spcPts val="0"/>
              </a:spcBef>
              <a:spcAft>
                <a:spcPts val="0"/>
              </a:spcAft>
              <a:buSzPts val="1400"/>
              <a:buChar char="▪"/>
            </a:pPr>
            <a:r>
              <a:rPr lang="fr-FR"/>
              <a:t>Approches supervisées</a:t>
            </a:r>
            <a:endParaRPr/>
          </a:p>
          <a:p>
            <a:pPr marL="914400" lvl="1" indent="-304800" algn="l" rtl="0">
              <a:spcBef>
                <a:spcPts val="0"/>
              </a:spcBef>
              <a:spcAft>
                <a:spcPts val="0"/>
              </a:spcAft>
              <a:buSzPts val="1200"/>
              <a:buChar char="–"/>
            </a:pPr>
            <a:r>
              <a:rPr lang="fr-FR"/>
              <a:t>Approche par mot : on peut </a:t>
            </a:r>
            <a:endParaRPr/>
          </a:p>
          <a:p>
            <a:pPr marL="914400" lvl="1" indent="-304800" algn="l" rtl="0">
              <a:spcBef>
                <a:spcPts val="0"/>
              </a:spcBef>
              <a:spcAft>
                <a:spcPts val="0"/>
              </a:spcAft>
              <a:buSzPts val="1200"/>
              <a:buChar char="–"/>
            </a:pPr>
            <a:r>
              <a:rPr lang="fr-FR"/>
              <a:t>Approche avec les thématiques : il serait aussi intéressant de prédire la note avec les thématiques, ainsi, nous saurons quelles sont les thématiques qui impactent le plus la note. Ce sera donc une approche machine learning classique.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Mode d’emploi pour définir les thématiques</a:t>
            </a:r>
            <a:endParaRPr/>
          </a:p>
        </p:txBody>
      </p:sp>
      <p:sp>
        <p:nvSpPr>
          <p:cNvPr id="402" name="Google Shape;402;p48"/>
          <p:cNvSpPr txBox="1">
            <a:spLocks noGrp="1"/>
          </p:cNvSpPr>
          <p:nvPr>
            <p:ph type="body" idx="1"/>
          </p:nvPr>
        </p:nvSpPr>
        <p:spPr>
          <a:xfrm>
            <a:off x="417625" y="979725"/>
            <a:ext cx="8308800" cy="33138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Liste des thématiques avec détection déterministe des mots-clés</a:t>
            </a:r>
            <a:endParaRPr/>
          </a:p>
          <a:p>
            <a:pPr marL="914400" lvl="1" indent="-304800" algn="l" rtl="0">
              <a:spcBef>
                <a:spcPts val="0"/>
              </a:spcBef>
              <a:spcAft>
                <a:spcPts val="0"/>
              </a:spcAft>
              <a:buSzPts val="1200"/>
              <a:buChar char="–"/>
            </a:pPr>
            <a:r>
              <a:rPr lang="fr-FR"/>
              <a:t>On peut aider avec des variantes avec la distance textuelle ou word2vec</a:t>
            </a:r>
            <a:endParaRPr/>
          </a:p>
          <a:p>
            <a:pPr marL="914400" lvl="1" indent="-304800" algn="l" rtl="0">
              <a:spcBef>
                <a:spcPts val="0"/>
              </a:spcBef>
              <a:spcAft>
                <a:spcPts val="0"/>
              </a:spcAft>
              <a:buSzPts val="1200"/>
              <a:buChar char="–"/>
            </a:pPr>
            <a:r>
              <a:rPr lang="fr-FR"/>
              <a:t>On considère que la thématique est associée à un commentaire dès qu’un mot est détecté.</a:t>
            </a:r>
            <a:endParaRPr/>
          </a:p>
          <a:p>
            <a:pPr marL="457200" lvl="0" indent="-317500" algn="l" rtl="0">
              <a:spcBef>
                <a:spcPts val="0"/>
              </a:spcBef>
              <a:spcAft>
                <a:spcPts val="0"/>
              </a:spcAft>
              <a:buSzPts val="1400"/>
              <a:buChar char="▪"/>
            </a:pPr>
            <a:r>
              <a:rPr lang="fr-FR"/>
              <a:t>Constitution de la base d’apprentissage</a:t>
            </a:r>
            <a:endParaRPr/>
          </a:p>
          <a:p>
            <a:pPr marL="914400" lvl="1" indent="-304800" algn="l" rtl="0">
              <a:spcBef>
                <a:spcPts val="0"/>
              </a:spcBef>
              <a:spcAft>
                <a:spcPts val="0"/>
              </a:spcAft>
              <a:buSzPts val="1200"/>
              <a:buChar char="–"/>
            </a:pPr>
            <a:r>
              <a:rPr lang="fr-FR"/>
              <a:t>On prédit les thématiques avec des modèles supervisés</a:t>
            </a:r>
            <a:endParaRPr/>
          </a:p>
          <a:p>
            <a:pPr marL="457200" lvl="0" indent="-317500" algn="l" rtl="0">
              <a:spcBef>
                <a:spcPts val="0"/>
              </a:spcBef>
              <a:spcAft>
                <a:spcPts val="0"/>
              </a:spcAft>
              <a:buSzPts val="1400"/>
              <a:buChar char="▪"/>
            </a:pPr>
            <a:r>
              <a:rPr lang="fr-FR"/>
              <a:t>Interprétation des résultats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9"/>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3.2</a:t>
            </a:r>
            <a:endParaRPr/>
          </a:p>
        </p:txBody>
      </p:sp>
      <p:sp>
        <p:nvSpPr>
          <p:cNvPr id="408" name="Google Shape;408;p49"/>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Topic modelling et segmentation</a:t>
            </a:r>
            <a:endParaRPr>
              <a:solidFill>
                <a:schemeClr val="accent6"/>
              </a:solidFill>
            </a:endParaRPr>
          </a:p>
        </p:txBody>
      </p:sp>
      <p:sp>
        <p:nvSpPr>
          <p:cNvPr id="409" name="Google Shape;409;p49"/>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92100" algn="l" rtl="0">
              <a:lnSpc>
                <a:spcPct val="90000"/>
              </a:lnSpc>
              <a:spcBef>
                <a:spcPts val="200"/>
              </a:spcBef>
              <a:spcAft>
                <a:spcPts val="0"/>
              </a:spcAft>
              <a:buSzPts val="1600"/>
              <a:buChar char="▪"/>
            </a:pPr>
            <a:r>
              <a:rPr lang="fr-FR" sz="1600"/>
              <a:t>Identifier les topics et les mots-clés associés</a:t>
            </a:r>
            <a:endParaRPr sz="1600"/>
          </a:p>
          <a:p>
            <a:pPr marL="393700" lvl="0" indent="-292100" algn="l" rtl="0">
              <a:lnSpc>
                <a:spcPct val="90000"/>
              </a:lnSpc>
              <a:spcBef>
                <a:spcPts val="200"/>
              </a:spcBef>
              <a:spcAft>
                <a:spcPts val="0"/>
              </a:spcAft>
              <a:buSzPts val="1600"/>
              <a:buChar char="▪"/>
            </a:pPr>
            <a:r>
              <a:rPr lang="fr-FR" sz="1600"/>
              <a:t>Segmentation des commentaires</a:t>
            </a:r>
            <a:endParaRPr sz="1600"/>
          </a:p>
          <a:p>
            <a:pPr marL="393700" lvl="0" indent="-292100" algn="l" rtl="0">
              <a:lnSpc>
                <a:spcPct val="90000"/>
              </a:lnSpc>
              <a:spcBef>
                <a:spcPts val="200"/>
              </a:spcBef>
              <a:spcAft>
                <a:spcPts val="0"/>
              </a:spcAft>
              <a:buSzPts val="1600"/>
              <a:buChar char="▪"/>
            </a:pPr>
            <a:r>
              <a:rPr lang="fr-FR" sz="1600"/>
              <a:t>Utiliser les embeddings pour établir une liste finale de thèmes avec les mots-clés associés</a:t>
            </a:r>
            <a:endParaRPr sz="1600"/>
          </a:p>
        </p:txBody>
      </p:sp>
      <p:sp>
        <p:nvSpPr>
          <p:cNvPr id="410" name="Google Shape;410;p49"/>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0"/>
          <p:cNvSpPr txBox="1">
            <a:spLocks noGrp="1"/>
          </p:cNvSpPr>
          <p:nvPr>
            <p:ph type="title"/>
          </p:nvPr>
        </p:nvSpPr>
        <p:spPr>
          <a:xfrm>
            <a:off x="417635" y="166688"/>
            <a:ext cx="83082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Illustration LDA - Topic modeling</a:t>
            </a:r>
            <a:endParaRPr/>
          </a:p>
        </p:txBody>
      </p:sp>
      <p:pic>
        <p:nvPicPr>
          <p:cNvPr id="417" name="Google Shape;417;p50"/>
          <p:cNvPicPr preferRelativeResize="0"/>
          <p:nvPr/>
        </p:nvPicPr>
        <p:blipFill>
          <a:blip r:embed="rId3">
            <a:alphaModFix/>
          </a:blip>
          <a:stretch>
            <a:fillRect/>
          </a:stretch>
        </p:blipFill>
        <p:spPr>
          <a:xfrm>
            <a:off x="3048399" y="978219"/>
            <a:ext cx="5844124" cy="35695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1"/>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Identification des thèmes : compléments avec word2vec</a:t>
            </a:r>
            <a:endParaRPr/>
          </a:p>
        </p:txBody>
      </p:sp>
      <p:sp>
        <p:nvSpPr>
          <p:cNvPr id="424" name="Google Shape;424;p51"/>
          <p:cNvSpPr txBox="1">
            <a:spLocks noGrp="1"/>
          </p:cNvSpPr>
          <p:nvPr>
            <p:ph type="body" idx="1"/>
          </p:nvPr>
        </p:nvSpPr>
        <p:spPr>
          <a:xfrm>
            <a:off x="417625" y="836800"/>
            <a:ext cx="5060700" cy="9381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En complément du </a:t>
            </a:r>
            <a:r>
              <a:rPr lang="fr-FR">
                <a:solidFill>
                  <a:srgbClr val="980000"/>
                </a:solidFill>
              </a:rPr>
              <a:t>topic modeling</a:t>
            </a:r>
            <a:r>
              <a:rPr lang="fr-FR"/>
              <a:t>, la modélisation </a:t>
            </a:r>
            <a:r>
              <a:rPr lang="fr-FR">
                <a:solidFill>
                  <a:srgbClr val="980000"/>
                </a:solidFill>
              </a:rPr>
              <a:t>word2vec</a:t>
            </a:r>
            <a:r>
              <a:rPr lang="fr-FR"/>
              <a:t> permet d’identifier des mots-clés supplémentaires. </a:t>
            </a:r>
            <a:endParaRPr/>
          </a:p>
          <a:p>
            <a:pPr marL="0" lvl="0" indent="0" algn="l" rtl="0">
              <a:spcBef>
                <a:spcPts val="1000"/>
              </a:spcBef>
              <a:spcAft>
                <a:spcPts val="0"/>
              </a:spcAft>
              <a:buNone/>
            </a:pPr>
            <a:r>
              <a:rPr lang="fr-FR"/>
              <a:t>Dans un premier temps, ces thèmes peuvent être détectés de façon déterministe, puis un modèle supervisé sera construit pour leur prédiction.</a:t>
            </a:r>
            <a:endParaRPr/>
          </a:p>
        </p:txBody>
      </p:sp>
      <p:sp>
        <p:nvSpPr>
          <p:cNvPr id="425" name="Google Shape;425;p51"/>
          <p:cNvSpPr txBox="1">
            <a:spLocks noGrp="1"/>
          </p:cNvSpPr>
          <p:nvPr>
            <p:ph type="body" idx="1"/>
          </p:nvPr>
        </p:nvSpPr>
        <p:spPr>
          <a:xfrm>
            <a:off x="200825" y="2200400"/>
            <a:ext cx="2889600" cy="24747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solidFill>
                  <a:srgbClr val="980000"/>
                </a:solidFill>
              </a:rPr>
              <a:t>Prix</a:t>
            </a:r>
            <a:r>
              <a:rPr lang="fr-FR"/>
              <a:t> :</a:t>
            </a:r>
            <a:r>
              <a:rPr lang="fr-FR" b="0"/>
              <a:t> prix, tarif, tarifs, cher…</a:t>
            </a:r>
            <a:endParaRPr b="0"/>
          </a:p>
          <a:p>
            <a:pPr marL="457200" lvl="0" indent="-317500" algn="l" rtl="0">
              <a:spcBef>
                <a:spcPts val="0"/>
              </a:spcBef>
              <a:spcAft>
                <a:spcPts val="0"/>
              </a:spcAft>
              <a:buSzPts val="1400"/>
              <a:buChar char="-"/>
            </a:pPr>
            <a:r>
              <a:rPr lang="fr-FR">
                <a:solidFill>
                  <a:srgbClr val="980000"/>
                </a:solidFill>
              </a:rPr>
              <a:t>Remboursement en santé</a:t>
            </a:r>
            <a:r>
              <a:rPr lang="fr-FR"/>
              <a:t> </a:t>
            </a:r>
            <a:r>
              <a:rPr lang="fr-FR" b="0"/>
              <a:t>: remboursement, soins, dentaire, optique, lunettes…</a:t>
            </a:r>
            <a:endParaRPr b="0"/>
          </a:p>
          <a:p>
            <a:pPr marL="457200" lvl="0" indent="-317500" algn="l" rtl="0">
              <a:spcBef>
                <a:spcPts val="0"/>
              </a:spcBef>
              <a:spcAft>
                <a:spcPts val="0"/>
              </a:spcAft>
              <a:buSzPts val="1400"/>
              <a:buChar char="-"/>
            </a:pPr>
            <a:r>
              <a:rPr lang="fr-FR">
                <a:solidFill>
                  <a:srgbClr val="980000"/>
                </a:solidFill>
              </a:rPr>
              <a:t>Gestion de sinistre</a:t>
            </a:r>
            <a:r>
              <a:rPr lang="fr-FR"/>
              <a:t> </a:t>
            </a:r>
            <a:r>
              <a:rPr lang="fr-FR" b="0"/>
              <a:t>: incident, accident, litige, accrochage, cambriolage…</a:t>
            </a:r>
            <a:endParaRPr b="0"/>
          </a:p>
          <a:p>
            <a:pPr marL="457200" lvl="0" indent="-317500" algn="l" rtl="0">
              <a:spcBef>
                <a:spcPts val="0"/>
              </a:spcBef>
              <a:spcAft>
                <a:spcPts val="0"/>
              </a:spcAft>
              <a:buSzPts val="1400"/>
              <a:buChar char="-"/>
            </a:pPr>
            <a:r>
              <a:rPr lang="fr-FR">
                <a:solidFill>
                  <a:srgbClr val="980000"/>
                </a:solidFill>
              </a:rPr>
              <a:t>Produits d’assurance </a:t>
            </a:r>
            <a:r>
              <a:rPr lang="fr-FR" b="0"/>
              <a:t>: habitation, auto, automobile, moto…</a:t>
            </a:r>
            <a:endParaRPr b="0"/>
          </a:p>
          <a:p>
            <a:pPr marL="457200" lvl="0" indent="-317500" algn="l" rtl="0">
              <a:spcBef>
                <a:spcPts val="0"/>
              </a:spcBef>
              <a:spcAft>
                <a:spcPts val="0"/>
              </a:spcAft>
              <a:buSzPts val="1400"/>
              <a:buChar char="-"/>
            </a:pPr>
            <a:r>
              <a:rPr lang="fr-FR">
                <a:solidFill>
                  <a:srgbClr val="980000"/>
                </a:solidFill>
              </a:rPr>
              <a:t>Sentiment positif</a:t>
            </a:r>
            <a:r>
              <a:rPr lang="fr-FR"/>
              <a:t> : </a:t>
            </a:r>
            <a:r>
              <a:rPr lang="fr-FR" b="0"/>
              <a:t>parfait, super, top, parfaitement…</a:t>
            </a:r>
            <a:endParaRPr b="0"/>
          </a:p>
        </p:txBody>
      </p:sp>
      <p:pic>
        <p:nvPicPr>
          <p:cNvPr id="426" name="Google Shape;426;p51"/>
          <p:cNvPicPr preferRelativeResize="0"/>
          <p:nvPr/>
        </p:nvPicPr>
        <p:blipFill>
          <a:blip r:embed="rId3">
            <a:alphaModFix/>
          </a:blip>
          <a:stretch>
            <a:fillRect/>
          </a:stretch>
        </p:blipFill>
        <p:spPr>
          <a:xfrm>
            <a:off x="3090425" y="2082000"/>
            <a:ext cx="5748776" cy="2720241"/>
          </a:xfrm>
          <a:prstGeom prst="rect">
            <a:avLst/>
          </a:prstGeom>
          <a:noFill/>
          <a:ln>
            <a:noFill/>
          </a:ln>
        </p:spPr>
      </p:pic>
      <p:pic>
        <p:nvPicPr>
          <p:cNvPr id="427" name="Google Shape;427;p51"/>
          <p:cNvPicPr preferRelativeResize="0"/>
          <p:nvPr/>
        </p:nvPicPr>
        <p:blipFill>
          <a:blip r:embed="rId4">
            <a:alphaModFix/>
          </a:blip>
          <a:stretch>
            <a:fillRect/>
          </a:stretch>
        </p:blipFill>
        <p:spPr>
          <a:xfrm>
            <a:off x="6114025" y="926425"/>
            <a:ext cx="1389145" cy="848474"/>
          </a:xfrm>
          <a:prstGeom prst="rect">
            <a:avLst/>
          </a:prstGeom>
          <a:noFill/>
          <a:ln>
            <a:noFill/>
          </a:ln>
          <a:effectLst>
            <a:outerShdw blurRad="57150" dist="19050" dir="5400000" algn="bl" rotWithShape="0">
              <a:srgbClr val="000000">
                <a:alpha val="50000"/>
              </a:srgbClr>
            </a:outerShdw>
          </a:effectLst>
        </p:spPr>
      </p:pic>
      <p:pic>
        <p:nvPicPr>
          <p:cNvPr id="428" name="Google Shape;428;p51"/>
          <p:cNvPicPr preferRelativeResize="0"/>
          <p:nvPr/>
        </p:nvPicPr>
        <p:blipFill>
          <a:blip r:embed="rId5">
            <a:alphaModFix/>
          </a:blip>
          <a:stretch>
            <a:fillRect/>
          </a:stretch>
        </p:blipFill>
        <p:spPr>
          <a:xfrm>
            <a:off x="7575399" y="926425"/>
            <a:ext cx="1336926" cy="848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52" descr="Une image contenant texte&#10;&#10;Description générée automatiquement"/>
          <p:cNvPicPr preferRelativeResize="0"/>
          <p:nvPr/>
        </p:nvPicPr>
        <p:blipFill rotWithShape="1">
          <a:blip r:embed="rId3">
            <a:alphaModFix/>
          </a:blip>
          <a:srcRect/>
          <a:stretch/>
        </p:blipFill>
        <p:spPr>
          <a:xfrm>
            <a:off x="3929021" y="1504522"/>
            <a:ext cx="2077989" cy="1594736"/>
          </a:xfrm>
          <a:prstGeom prst="rect">
            <a:avLst/>
          </a:prstGeom>
          <a:noFill/>
          <a:ln>
            <a:noFill/>
          </a:ln>
        </p:spPr>
      </p:pic>
      <p:pic>
        <p:nvPicPr>
          <p:cNvPr id="435" name="Google Shape;435;p52" descr="Une image contenant texte&#10;&#10;Description générée automatiquement"/>
          <p:cNvPicPr preferRelativeResize="0"/>
          <p:nvPr/>
        </p:nvPicPr>
        <p:blipFill rotWithShape="1">
          <a:blip r:embed="rId4">
            <a:alphaModFix/>
          </a:blip>
          <a:srcRect/>
          <a:stretch/>
        </p:blipFill>
        <p:spPr>
          <a:xfrm>
            <a:off x="975546" y="1434499"/>
            <a:ext cx="2012316" cy="1784702"/>
          </a:xfrm>
          <a:prstGeom prst="rect">
            <a:avLst/>
          </a:prstGeom>
          <a:noFill/>
          <a:ln>
            <a:noFill/>
          </a:ln>
        </p:spPr>
      </p:pic>
      <p:sp>
        <p:nvSpPr>
          <p:cNvPr id="436" name="Google Shape;436;p52"/>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None/>
            </a:pPr>
            <a:r>
              <a:rPr lang="fr-FR" sz="2000">
                <a:solidFill>
                  <a:srgbClr val="13264A"/>
                </a:solidFill>
              </a:rPr>
              <a:t>Exemple d’analyses de commentaires concernant leur assureur idéal</a:t>
            </a:r>
            <a:endParaRPr sz="2000">
              <a:solidFill>
                <a:srgbClr val="13264A"/>
              </a:solidFill>
              <a:latin typeface="Calibri"/>
              <a:ea typeface="Calibri"/>
              <a:cs typeface="Calibri"/>
              <a:sym typeface="Calibri"/>
            </a:endParaRPr>
          </a:p>
        </p:txBody>
      </p:sp>
      <p:sp>
        <p:nvSpPr>
          <p:cNvPr id="437" name="Google Shape;437;p52"/>
          <p:cNvSpPr txBox="1"/>
          <p:nvPr/>
        </p:nvSpPr>
        <p:spPr>
          <a:xfrm>
            <a:off x="783271" y="1624794"/>
            <a:ext cx="1822800" cy="375900"/>
          </a:xfrm>
          <a:prstGeom prst="rect">
            <a:avLst/>
          </a:prstGeom>
          <a:noFill/>
          <a:ln>
            <a:noFill/>
          </a:ln>
        </p:spPr>
        <p:txBody>
          <a:bodyPr spcFirstLastPara="1" wrap="square" lIns="62300" tIns="38475" rIns="31150" bIns="38475" anchor="t" anchorCtr="0">
            <a:noAutofit/>
          </a:bodyPr>
          <a:lstStyle/>
          <a:p>
            <a:pPr marL="0" marR="0" lvl="0" indent="0" algn="l" rtl="0">
              <a:lnSpc>
                <a:spcPct val="90000"/>
              </a:lnSpc>
              <a:spcBef>
                <a:spcPts val="0"/>
              </a:spcBef>
              <a:spcAft>
                <a:spcPts val="0"/>
              </a:spcAft>
              <a:buClr>
                <a:schemeClr val="dk1"/>
              </a:buClr>
              <a:buSzPts val="1000"/>
              <a:buFont typeface="Noto Sans Symbols"/>
              <a:buNone/>
            </a:pPr>
            <a:r>
              <a:rPr lang="fr-FR" sz="1000" b="0">
                <a:solidFill>
                  <a:schemeClr val="dk1"/>
                </a:solidFill>
                <a:latin typeface="Calibri"/>
                <a:ea typeface="Calibri"/>
                <a:cs typeface="Calibri"/>
                <a:sym typeface="Calibri"/>
              </a:rPr>
              <a:t>Prix</a:t>
            </a:r>
            <a:endParaRPr sz="1200"/>
          </a:p>
        </p:txBody>
      </p:sp>
      <p:pic>
        <p:nvPicPr>
          <p:cNvPr id="438" name="Google Shape;438;p52"/>
          <p:cNvPicPr preferRelativeResize="0"/>
          <p:nvPr/>
        </p:nvPicPr>
        <p:blipFill rotWithShape="1">
          <a:blip r:embed="rId5">
            <a:alphaModFix/>
          </a:blip>
          <a:srcRect/>
          <a:stretch/>
        </p:blipFill>
        <p:spPr>
          <a:xfrm>
            <a:off x="7256578" y="3689095"/>
            <a:ext cx="1049558" cy="1082878"/>
          </a:xfrm>
          <a:prstGeom prst="rect">
            <a:avLst/>
          </a:prstGeom>
          <a:noFill/>
          <a:ln>
            <a:noFill/>
          </a:ln>
        </p:spPr>
      </p:pic>
      <p:pic>
        <p:nvPicPr>
          <p:cNvPr id="439" name="Google Shape;439;p52" descr="Une image contenant texte&#10;&#10;Description générée automatiquement"/>
          <p:cNvPicPr preferRelativeResize="0"/>
          <p:nvPr/>
        </p:nvPicPr>
        <p:blipFill rotWithShape="1">
          <a:blip r:embed="rId6">
            <a:alphaModFix/>
          </a:blip>
          <a:srcRect/>
          <a:stretch/>
        </p:blipFill>
        <p:spPr>
          <a:xfrm>
            <a:off x="7040546" y="1624794"/>
            <a:ext cx="1481639" cy="1203041"/>
          </a:xfrm>
          <a:prstGeom prst="rect">
            <a:avLst/>
          </a:prstGeom>
          <a:noFill/>
          <a:ln>
            <a:noFill/>
          </a:ln>
        </p:spPr>
      </p:pic>
      <p:pic>
        <p:nvPicPr>
          <p:cNvPr id="440" name="Google Shape;440;p52" descr="Une image contenant texte&#10;&#10;Description générée automatiquement"/>
          <p:cNvPicPr preferRelativeResize="0"/>
          <p:nvPr/>
        </p:nvPicPr>
        <p:blipFill rotWithShape="1">
          <a:blip r:embed="rId7">
            <a:alphaModFix/>
          </a:blip>
          <a:srcRect/>
          <a:stretch/>
        </p:blipFill>
        <p:spPr>
          <a:xfrm>
            <a:off x="1349254" y="3772938"/>
            <a:ext cx="1264899" cy="915193"/>
          </a:xfrm>
          <a:prstGeom prst="rect">
            <a:avLst/>
          </a:prstGeom>
          <a:noFill/>
          <a:ln>
            <a:noFill/>
          </a:ln>
        </p:spPr>
      </p:pic>
      <p:pic>
        <p:nvPicPr>
          <p:cNvPr id="441" name="Google Shape;441;p52"/>
          <p:cNvPicPr preferRelativeResize="0"/>
          <p:nvPr/>
        </p:nvPicPr>
        <p:blipFill rotWithShape="1">
          <a:blip r:embed="rId8">
            <a:alphaModFix/>
          </a:blip>
          <a:srcRect/>
          <a:stretch/>
        </p:blipFill>
        <p:spPr>
          <a:xfrm>
            <a:off x="3944842" y="3715807"/>
            <a:ext cx="1484702" cy="1209758"/>
          </a:xfrm>
          <a:prstGeom prst="rect">
            <a:avLst/>
          </a:prstGeom>
          <a:noFill/>
          <a:ln>
            <a:noFill/>
          </a:ln>
        </p:spPr>
      </p:pic>
      <p:sp>
        <p:nvSpPr>
          <p:cNvPr id="442" name="Google Shape;442;p52"/>
          <p:cNvSpPr/>
          <p:nvPr/>
        </p:nvSpPr>
        <p:spPr>
          <a:xfrm>
            <a:off x="417634" y="1303902"/>
            <a:ext cx="1063500" cy="499200"/>
          </a:xfrm>
          <a:prstGeom prst="rect">
            <a:avLst/>
          </a:prstGeom>
          <a:solidFill>
            <a:srgbClr val="A4C2F4"/>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Prix</a:t>
            </a:r>
            <a:endParaRPr sz="1200"/>
          </a:p>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27%</a:t>
            </a:r>
            <a:endParaRPr sz="1200"/>
          </a:p>
        </p:txBody>
      </p:sp>
      <p:sp>
        <p:nvSpPr>
          <p:cNvPr id="443" name="Google Shape;443;p52"/>
          <p:cNvSpPr/>
          <p:nvPr/>
        </p:nvSpPr>
        <p:spPr>
          <a:xfrm>
            <a:off x="3433734" y="1303902"/>
            <a:ext cx="1092300" cy="515400"/>
          </a:xfrm>
          <a:prstGeom prst="rect">
            <a:avLst/>
          </a:prstGeom>
          <a:solidFill>
            <a:srgbClr val="A4C2F4"/>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À l’écoute des besoins</a:t>
            </a:r>
            <a:endParaRPr sz="1200"/>
          </a:p>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27%</a:t>
            </a:r>
            <a:endParaRPr sz="1200"/>
          </a:p>
        </p:txBody>
      </p:sp>
      <p:sp>
        <p:nvSpPr>
          <p:cNvPr id="444" name="Google Shape;444;p52"/>
          <p:cNvSpPr/>
          <p:nvPr/>
        </p:nvSpPr>
        <p:spPr>
          <a:xfrm>
            <a:off x="6418758" y="1303902"/>
            <a:ext cx="1092300" cy="515400"/>
          </a:xfrm>
          <a:prstGeom prst="rect">
            <a:avLst/>
          </a:prstGeom>
          <a:solidFill>
            <a:srgbClr val="A4C2F4"/>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Disponibilité</a:t>
            </a:r>
            <a:endParaRPr sz="1200"/>
          </a:p>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16%</a:t>
            </a:r>
            <a:endParaRPr sz="1200"/>
          </a:p>
        </p:txBody>
      </p:sp>
      <p:sp>
        <p:nvSpPr>
          <p:cNvPr id="445" name="Google Shape;445;p52"/>
          <p:cNvSpPr/>
          <p:nvPr/>
        </p:nvSpPr>
        <p:spPr>
          <a:xfrm>
            <a:off x="449889" y="3200267"/>
            <a:ext cx="1092300" cy="515400"/>
          </a:xfrm>
          <a:prstGeom prst="rect">
            <a:avLst/>
          </a:prstGeom>
          <a:solidFill>
            <a:srgbClr val="A4C2F4"/>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Honnêteté et transparence</a:t>
            </a:r>
            <a:endParaRPr sz="1200"/>
          </a:p>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13%</a:t>
            </a:r>
            <a:endParaRPr sz="1200"/>
          </a:p>
        </p:txBody>
      </p:sp>
      <p:sp>
        <p:nvSpPr>
          <p:cNvPr id="446" name="Google Shape;446;p52"/>
          <p:cNvSpPr/>
          <p:nvPr/>
        </p:nvSpPr>
        <p:spPr>
          <a:xfrm>
            <a:off x="3433734" y="3200267"/>
            <a:ext cx="1092300" cy="515400"/>
          </a:xfrm>
          <a:prstGeom prst="rect">
            <a:avLst/>
          </a:prstGeom>
          <a:solidFill>
            <a:srgbClr val="A4C2F4"/>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Service</a:t>
            </a:r>
            <a:endParaRPr sz="1200"/>
          </a:p>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10%</a:t>
            </a:r>
            <a:endParaRPr sz="1200"/>
          </a:p>
        </p:txBody>
      </p:sp>
      <p:sp>
        <p:nvSpPr>
          <p:cNvPr id="447" name="Google Shape;447;p52"/>
          <p:cNvSpPr/>
          <p:nvPr/>
        </p:nvSpPr>
        <p:spPr>
          <a:xfrm>
            <a:off x="6443018" y="3200267"/>
            <a:ext cx="1092300" cy="515400"/>
          </a:xfrm>
          <a:prstGeom prst="rect">
            <a:avLst/>
          </a:prstGeom>
          <a:solidFill>
            <a:srgbClr val="A4C2F4"/>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Fiabilité</a:t>
            </a:r>
            <a:endParaRPr sz="1200"/>
          </a:p>
          <a:p>
            <a:pPr marL="0" marR="0" lvl="0" indent="0" algn="ctr" rtl="0">
              <a:lnSpc>
                <a:spcPct val="85000"/>
              </a:lnSpc>
              <a:spcBef>
                <a:spcPts val="0"/>
              </a:spcBef>
              <a:spcAft>
                <a:spcPts val="0"/>
              </a:spcAft>
              <a:buNone/>
            </a:pPr>
            <a:r>
              <a:rPr lang="fr-FR" sz="1200">
                <a:solidFill>
                  <a:schemeClr val="dk1"/>
                </a:solidFill>
                <a:latin typeface="Calibri"/>
                <a:ea typeface="Calibri"/>
                <a:cs typeface="Calibri"/>
                <a:sym typeface="Calibri"/>
              </a:rPr>
              <a:t>8%</a:t>
            </a:r>
            <a:endParaRPr sz="1200"/>
          </a:p>
        </p:txBody>
      </p:sp>
      <p:sp>
        <p:nvSpPr>
          <p:cNvPr id="448" name="Google Shape;448;p52"/>
          <p:cNvSpPr/>
          <p:nvPr/>
        </p:nvSpPr>
        <p:spPr>
          <a:xfrm rot="2395733">
            <a:off x="7344762" y="519311"/>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
        <p:nvSpPr>
          <p:cNvPr id="449" name="Google Shape;449;p52"/>
          <p:cNvSpPr txBox="1">
            <a:spLocks noGrp="1"/>
          </p:cNvSpPr>
          <p:nvPr>
            <p:ph type="body" idx="1"/>
          </p:nvPr>
        </p:nvSpPr>
        <p:spPr>
          <a:xfrm>
            <a:off x="417625" y="813800"/>
            <a:ext cx="8308800" cy="3759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Les thèmes (avec les pourcentages des répondants qui en parlent) et les mots-clés associés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53"/>
          <p:cNvPicPr preferRelativeResize="0"/>
          <p:nvPr/>
        </p:nvPicPr>
        <p:blipFill rotWithShape="1">
          <a:blip r:embed="rId3">
            <a:alphaModFix/>
          </a:blip>
          <a:srcRect l="10106" r="4750"/>
          <a:stretch/>
        </p:blipFill>
        <p:spPr>
          <a:xfrm>
            <a:off x="4064469" y="1466358"/>
            <a:ext cx="4708199" cy="3164410"/>
          </a:xfrm>
          <a:prstGeom prst="rect">
            <a:avLst/>
          </a:prstGeom>
          <a:noFill/>
          <a:ln>
            <a:noFill/>
          </a:ln>
          <a:effectLst>
            <a:outerShdw blurRad="57150" dist="19050" dir="5400000" algn="bl" rotWithShape="0">
              <a:srgbClr val="000000">
                <a:alpha val="50000"/>
              </a:srgbClr>
            </a:outerShdw>
          </a:effectLst>
        </p:spPr>
      </p:pic>
      <p:sp>
        <p:nvSpPr>
          <p:cNvPr id="456" name="Google Shape;456;p53"/>
          <p:cNvSpPr txBox="1">
            <a:spLocks noGrp="1"/>
          </p:cNvSpPr>
          <p:nvPr>
            <p:ph type="title"/>
          </p:nvPr>
        </p:nvSpPr>
        <p:spPr>
          <a:xfrm>
            <a:off x="417635" y="166688"/>
            <a:ext cx="83082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Analyse des thématiques en fonction des notes</a:t>
            </a:r>
            <a:endParaRPr/>
          </a:p>
        </p:txBody>
      </p:sp>
      <p:sp>
        <p:nvSpPr>
          <p:cNvPr id="457" name="Google Shape;457;p53"/>
          <p:cNvSpPr txBox="1">
            <a:spLocks noGrp="1"/>
          </p:cNvSpPr>
          <p:nvPr>
            <p:ph type="body" idx="4294967295"/>
          </p:nvPr>
        </p:nvSpPr>
        <p:spPr>
          <a:xfrm>
            <a:off x="417625" y="1087049"/>
            <a:ext cx="8308800" cy="598200"/>
          </a:xfrm>
          <a:prstGeom prst="rect">
            <a:avLst/>
          </a:prstGeom>
        </p:spPr>
        <p:txBody>
          <a:bodyPr spcFirstLastPara="1" wrap="square" lIns="62300" tIns="38475" rIns="31150" bIns="38475" anchor="t" anchorCtr="0">
            <a:noAutofit/>
          </a:bodyPr>
          <a:lstStyle/>
          <a:p>
            <a:pPr marL="342900" lvl="0" indent="-234950" algn="l" rtl="0">
              <a:spcBef>
                <a:spcPts val="200"/>
              </a:spcBef>
              <a:spcAft>
                <a:spcPts val="0"/>
              </a:spcAft>
              <a:buSzPts val="1100"/>
              <a:buChar char="-"/>
            </a:pPr>
            <a:r>
              <a:rPr lang="fr-FR" sz="1100"/>
              <a:t>Créer des thématiques abordées qui peuvent être peaufinées au fur et à mesure avec des mots-clés à associer</a:t>
            </a:r>
            <a:endParaRPr sz="1100"/>
          </a:p>
          <a:p>
            <a:pPr marL="342900" lvl="0" indent="-234950" algn="l" rtl="0">
              <a:spcBef>
                <a:spcPts val="0"/>
              </a:spcBef>
              <a:spcAft>
                <a:spcPts val="0"/>
              </a:spcAft>
              <a:buSzPts val="1100"/>
              <a:buChar char="-"/>
            </a:pPr>
            <a:r>
              <a:rPr lang="fr-FR" sz="1100"/>
              <a:t>Préparer éventuellement des réponses</a:t>
            </a:r>
            <a:endParaRPr sz="1100"/>
          </a:p>
        </p:txBody>
      </p:sp>
      <p:pic>
        <p:nvPicPr>
          <p:cNvPr id="458" name="Google Shape;458;p53"/>
          <p:cNvPicPr preferRelativeResize="0"/>
          <p:nvPr/>
        </p:nvPicPr>
        <p:blipFill>
          <a:blip r:embed="rId4">
            <a:alphaModFix/>
          </a:blip>
          <a:stretch>
            <a:fillRect/>
          </a:stretch>
        </p:blipFill>
        <p:spPr>
          <a:xfrm>
            <a:off x="368625" y="2442262"/>
            <a:ext cx="3633713" cy="1851150"/>
          </a:xfrm>
          <a:prstGeom prst="rect">
            <a:avLst/>
          </a:prstGeom>
          <a:noFill/>
          <a:ln>
            <a:noFill/>
          </a:ln>
          <a:effectLst>
            <a:outerShdw blurRad="57150" dist="19050" dir="5400000" algn="bl" rotWithShape="0">
              <a:srgbClr val="000000">
                <a:alpha val="50000"/>
              </a:srgbClr>
            </a:outerShdw>
          </a:effectLst>
        </p:spPr>
      </p:pic>
      <p:sp>
        <p:nvSpPr>
          <p:cNvPr id="459" name="Google Shape;459;p53"/>
          <p:cNvSpPr/>
          <p:nvPr/>
        </p:nvSpPr>
        <p:spPr>
          <a:xfrm rot="2395733">
            <a:off x="7250737" y="57669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body" idx="1"/>
          </p:nvPr>
        </p:nvSpPr>
        <p:spPr>
          <a:xfrm>
            <a:off x="185052" y="681540"/>
            <a:ext cx="1263000" cy="1001400"/>
          </a:xfrm>
          <a:prstGeom prst="rect">
            <a:avLst/>
          </a:prstGeom>
          <a:noFill/>
          <a:ln>
            <a:noFill/>
          </a:ln>
        </p:spPr>
        <p:txBody>
          <a:bodyPr spcFirstLastPara="1" wrap="square" lIns="0" tIns="0" rIns="0" bIns="0" anchor="ctr" anchorCtr="0">
            <a:noAutofit/>
          </a:bodyPr>
          <a:lstStyle/>
          <a:p>
            <a:pPr marL="0" lvl="0" indent="0" algn="r" rtl="0">
              <a:lnSpc>
                <a:spcPct val="90000"/>
              </a:lnSpc>
              <a:spcBef>
                <a:spcPts val="200"/>
              </a:spcBef>
              <a:spcAft>
                <a:spcPts val="0"/>
              </a:spcAft>
              <a:buSzPts val="6200"/>
              <a:buNone/>
            </a:pPr>
            <a:r>
              <a:rPr lang="fr-FR"/>
              <a:t>1</a:t>
            </a:r>
            <a:endParaRPr/>
          </a:p>
        </p:txBody>
      </p:sp>
      <p:sp>
        <p:nvSpPr>
          <p:cNvPr id="101" name="Google Shape;101;p18"/>
          <p:cNvSpPr txBox="1">
            <a:spLocks noGrp="1"/>
          </p:cNvSpPr>
          <p:nvPr>
            <p:ph type="body" idx="2"/>
          </p:nvPr>
        </p:nvSpPr>
        <p:spPr>
          <a:xfrm>
            <a:off x="1963300" y="742221"/>
            <a:ext cx="6995700" cy="9408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Clr>
                <a:srgbClr val="000000"/>
              </a:buClr>
              <a:buSzPts val="3800"/>
              <a:buFont typeface="Arial"/>
              <a:buNone/>
            </a:pPr>
            <a:r>
              <a:rPr lang="fr-FR"/>
              <a:t>Présentation de la problématique et des données du projet</a:t>
            </a:r>
            <a:endParaRPr/>
          </a:p>
        </p:txBody>
      </p:sp>
      <p:sp>
        <p:nvSpPr>
          <p:cNvPr id="102" name="Google Shape;102;p18"/>
          <p:cNvSpPr txBox="1">
            <a:spLocks noGrp="1"/>
          </p:cNvSpPr>
          <p:nvPr>
            <p:ph type="body" idx="3"/>
          </p:nvPr>
        </p:nvSpPr>
        <p:spPr>
          <a:xfrm>
            <a:off x="1963283" y="2029478"/>
            <a:ext cx="6723300" cy="2565300"/>
          </a:xfrm>
          <a:prstGeom prst="rect">
            <a:avLst/>
          </a:prstGeom>
          <a:noFill/>
          <a:ln>
            <a:noFill/>
          </a:ln>
        </p:spPr>
        <p:txBody>
          <a:bodyPr spcFirstLastPara="1" wrap="square" lIns="62300" tIns="38475" rIns="31150" bIns="38475" anchor="t" anchorCtr="0">
            <a:noAutofit/>
          </a:bodyPr>
          <a:lstStyle/>
          <a:p>
            <a:pPr marL="393700" lvl="0" indent="-304800" algn="l" rtl="0">
              <a:lnSpc>
                <a:spcPct val="90000"/>
              </a:lnSpc>
              <a:spcBef>
                <a:spcPts val="200"/>
              </a:spcBef>
              <a:spcAft>
                <a:spcPts val="0"/>
              </a:spcAft>
              <a:buSzPts val="1800"/>
              <a:buChar char="▪"/>
            </a:pPr>
            <a:r>
              <a:rPr lang="fr-FR" sz="1800"/>
              <a:t>Structure générale des fichiers</a:t>
            </a:r>
            <a:endParaRPr sz="1800"/>
          </a:p>
          <a:p>
            <a:pPr marL="393700" lvl="0" indent="-304800" algn="l" rtl="0">
              <a:lnSpc>
                <a:spcPct val="90000"/>
              </a:lnSpc>
              <a:spcBef>
                <a:spcPts val="0"/>
              </a:spcBef>
              <a:spcAft>
                <a:spcPts val="0"/>
              </a:spcAft>
              <a:buSzPts val="1800"/>
              <a:buChar char="▪"/>
            </a:pPr>
            <a:r>
              <a:rPr lang="fr-FR" sz="1800"/>
              <a:t>Présentation des variables</a:t>
            </a:r>
            <a:endParaRPr sz="1800"/>
          </a:p>
          <a:p>
            <a:pPr marL="393700" lvl="0" indent="-304800" algn="l" rtl="0">
              <a:lnSpc>
                <a:spcPct val="90000"/>
              </a:lnSpc>
              <a:spcBef>
                <a:spcPts val="0"/>
              </a:spcBef>
              <a:spcAft>
                <a:spcPts val="0"/>
              </a:spcAft>
              <a:buSzPts val="1800"/>
              <a:buChar char="▪"/>
            </a:pPr>
            <a:r>
              <a:rPr lang="fr-FR" sz="1800"/>
              <a:t>Analyse/présentation des variables cibles</a:t>
            </a:r>
            <a:endParaRPr sz="1800"/>
          </a:p>
          <a:p>
            <a:pPr marL="393700" lvl="0" indent="-304800" algn="l" rtl="0">
              <a:lnSpc>
                <a:spcPct val="90000"/>
              </a:lnSpc>
              <a:spcBef>
                <a:spcPts val="0"/>
              </a:spcBef>
              <a:spcAft>
                <a:spcPts val="0"/>
              </a:spcAft>
              <a:buSzPts val="1800"/>
              <a:buChar char="▪"/>
            </a:pPr>
            <a:r>
              <a:rPr lang="fr-FR" sz="1800"/>
              <a:t>Présentation des variables explicatives/features/input</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txBox="1">
            <a:spLocks noGrp="1"/>
          </p:cNvSpPr>
          <p:nvPr>
            <p:ph type="title"/>
          </p:nvPr>
        </p:nvSpPr>
        <p:spPr>
          <a:xfrm>
            <a:off x="417635" y="166688"/>
            <a:ext cx="83082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Exploration des commentaires</a:t>
            </a:r>
            <a:endParaRPr/>
          </a:p>
        </p:txBody>
      </p:sp>
      <p:sp>
        <p:nvSpPr>
          <p:cNvPr id="466" name="Google Shape;466;p54"/>
          <p:cNvSpPr txBox="1">
            <a:spLocks noGrp="1"/>
          </p:cNvSpPr>
          <p:nvPr>
            <p:ph type="body" idx="4294967295"/>
          </p:nvPr>
        </p:nvSpPr>
        <p:spPr>
          <a:xfrm>
            <a:off x="324000" y="923400"/>
            <a:ext cx="8496900" cy="3510000"/>
          </a:xfrm>
          <a:prstGeom prst="rect">
            <a:avLst/>
          </a:prstGeom>
        </p:spPr>
        <p:txBody>
          <a:bodyPr spcFirstLastPara="1" wrap="square" lIns="62300" tIns="38475" rIns="31150" bIns="38475" anchor="t" anchorCtr="0">
            <a:noAutofit/>
          </a:bodyPr>
          <a:lstStyle/>
          <a:p>
            <a:pPr marL="0" lvl="0" indent="0" algn="l" rtl="0">
              <a:spcBef>
                <a:spcPts val="200"/>
              </a:spcBef>
              <a:spcAft>
                <a:spcPts val="0"/>
              </a:spcAft>
              <a:buNone/>
            </a:pPr>
            <a:r>
              <a:rPr lang="fr-FR" sz="1400"/>
              <a:t>Pour chaque commentaire, on peut associer des thématiques. Des modifications/corrections peuvent être apportées manuellement.</a:t>
            </a:r>
            <a:endParaRPr sz="1400"/>
          </a:p>
        </p:txBody>
      </p:sp>
      <p:pic>
        <p:nvPicPr>
          <p:cNvPr id="467" name="Google Shape;467;p54"/>
          <p:cNvPicPr preferRelativeResize="0"/>
          <p:nvPr/>
        </p:nvPicPr>
        <p:blipFill>
          <a:blip r:embed="rId3">
            <a:alphaModFix/>
          </a:blip>
          <a:stretch>
            <a:fillRect/>
          </a:stretch>
        </p:blipFill>
        <p:spPr>
          <a:xfrm>
            <a:off x="352125" y="1726566"/>
            <a:ext cx="5638051" cy="2448093"/>
          </a:xfrm>
          <a:prstGeom prst="rect">
            <a:avLst/>
          </a:prstGeom>
          <a:noFill/>
          <a:ln>
            <a:noFill/>
          </a:ln>
          <a:effectLst>
            <a:outerShdw blurRad="57150" dist="19050" dir="5400000" algn="bl" rotWithShape="0">
              <a:srgbClr val="000000">
                <a:alpha val="50000"/>
              </a:srgbClr>
            </a:outerShdw>
          </a:effectLst>
        </p:spPr>
      </p:pic>
      <p:pic>
        <p:nvPicPr>
          <p:cNvPr id="468" name="Google Shape;468;p54"/>
          <p:cNvPicPr preferRelativeResize="0"/>
          <p:nvPr/>
        </p:nvPicPr>
        <p:blipFill>
          <a:blip r:embed="rId4">
            <a:alphaModFix/>
          </a:blip>
          <a:stretch>
            <a:fillRect/>
          </a:stretch>
        </p:blipFill>
        <p:spPr>
          <a:xfrm>
            <a:off x="6310500" y="1726574"/>
            <a:ext cx="2415326" cy="2404875"/>
          </a:xfrm>
          <a:prstGeom prst="rect">
            <a:avLst/>
          </a:prstGeom>
          <a:noFill/>
          <a:ln>
            <a:noFill/>
          </a:ln>
          <a:effectLst>
            <a:outerShdw blurRad="57150" dist="19050" dir="5400000" algn="bl" rotWithShape="0">
              <a:srgbClr val="000000">
                <a:alpha val="50000"/>
              </a:srgbClr>
            </a:outerShdw>
          </a:effectLst>
        </p:spPr>
      </p:pic>
      <p:sp>
        <p:nvSpPr>
          <p:cNvPr id="469" name="Google Shape;469;p54"/>
          <p:cNvSpPr/>
          <p:nvPr/>
        </p:nvSpPr>
        <p:spPr>
          <a:xfrm rot="2395733">
            <a:off x="7250737" y="57669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5"/>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Exemple d’annotations de textes</a:t>
            </a:r>
            <a:endParaRPr/>
          </a:p>
        </p:txBody>
      </p:sp>
      <p:sp>
        <p:nvSpPr>
          <p:cNvPr id="476" name="Google Shape;476;p55"/>
          <p:cNvSpPr txBox="1">
            <a:spLocks noGrp="1"/>
          </p:cNvSpPr>
          <p:nvPr>
            <p:ph type="body" idx="1"/>
          </p:nvPr>
        </p:nvSpPr>
        <p:spPr>
          <a:xfrm>
            <a:off x="417629" y="1087050"/>
            <a:ext cx="4391100" cy="32064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Des outils d’annotations de textes permettraient de mieux identifier les éléments plus précieux dans les textes.</a:t>
            </a:r>
            <a:endParaRPr/>
          </a:p>
        </p:txBody>
      </p:sp>
      <p:pic>
        <p:nvPicPr>
          <p:cNvPr id="477" name="Google Shape;477;p55"/>
          <p:cNvPicPr preferRelativeResize="0"/>
          <p:nvPr/>
        </p:nvPicPr>
        <p:blipFill>
          <a:blip r:embed="rId3">
            <a:alphaModFix/>
          </a:blip>
          <a:stretch>
            <a:fillRect/>
          </a:stretch>
        </p:blipFill>
        <p:spPr>
          <a:xfrm>
            <a:off x="5107787" y="835375"/>
            <a:ext cx="3349440" cy="2551974"/>
          </a:xfrm>
          <a:prstGeom prst="rect">
            <a:avLst/>
          </a:prstGeom>
          <a:noFill/>
          <a:ln>
            <a:noFill/>
          </a:ln>
        </p:spPr>
      </p:pic>
      <p:pic>
        <p:nvPicPr>
          <p:cNvPr id="478" name="Google Shape;478;p55"/>
          <p:cNvPicPr preferRelativeResize="0"/>
          <p:nvPr/>
        </p:nvPicPr>
        <p:blipFill>
          <a:blip r:embed="rId4">
            <a:alphaModFix/>
          </a:blip>
          <a:stretch>
            <a:fillRect/>
          </a:stretch>
        </p:blipFill>
        <p:spPr>
          <a:xfrm>
            <a:off x="5266200" y="2292050"/>
            <a:ext cx="3755598" cy="2347226"/>
          </a:xfrm>
          <a:prstGeom prst="rect">
            <a:avLst/>
          </a:prstGeom>
          <a:noFill/>
          <a:ln>
            <a:noFill/>
          </a:ln>
        </p:spPr>
      </p:pic>
      <p:sp>
        <p:nvSpPr>
          <p:cNvPr id="479" name="Google Shape;479;p55"/>
          <p:cNvSpPr/>
          <p:nvPr/>
        </p:nvSpPr>
        <p:spPr>
          <a:xfrm rot="2395733">
            <a:off x="7250737" y="57669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6"/>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Exemple de Food2vec (projet 1)</a:t>
            </a:r>
            <a:endParaRPr/>
          </a:p>
        </p:txBody>
      </p:sp>
      <p:sp>
        <p:nvSpPr>
          <p:cNvPr id="486" name="Google Shape;486;p56"/>
          <p:cNvSpPr txBox="1">
            <a:spLocks noGrp="1"/>
          </p:cNvSpPr>
          <p:nvPr>
            <p:ph type="body" idx="1"/>
          </p:nvPr>
        </p:nvSpPr>
        <p:spPr>
          <a:xfrm>
            <a:off x="417625" y="889000"/>
            <a:ext cx="5440200" cy="1635300"/>
          </a:xfrm>
          <a:prstGeom prst="rect">
            <a:avLst/>
          </a:prstGeom>
        </p:spPr>
        <p:txBody>
          <a:bodyPr spcFirstLastPara="1" wrap="square" lIns="62300" tIns="38475" rIns="31150" bIns="38475" anchor="t" anchorCtr="0">
            <a:noAutofit/>
          </a:bodyPr>
          <a:lstStyle/>
          <a:p>
            <a:pPr marL="0" lvl="0" indent="0" algn="l" rtl="0">
              <a:spcBef>
                <a:spcPts val="0"/>
              </a:spcBef>
              <a:spcAft>
                <a:spcPts val="0"/>
              </a:spcAft>
              <a:buNone/>
            </a:pPr>
            <a:r>
              <a:rPr lang="fr-FR"/>
              <a:t>Les embeddings des ingrédients permettent de regrouper ceux qui sont similaires grâce à un modèle non-supervisé.</a:t>
            </a:r>
            <a:endParaRPr/>
          </a:p>
          <a:p>
            <a:pPr marL="0" lvl="0" indent="0" algn="l" rtl="0">
              <a:spcBef>
                <a:spcPts val="0"/>
              </a:spcBef>
              <a:spcAft>
                <a:spcPts val="0"/>
              </a:spcAft>
              <a:buNone/>
            </a:pPr>
            <a:endParaRPr/>
          </a:p>
          <a:p>
            <a:pPr marL="0" lvl="0" indent="0" algn="l" rtl="0">
              <a:spcBef>
                <a:spcPts val="0"/>
              </a:spcBef>
              <a:spcAft>
                <a:spcPts val="0"/>
              </a:spcAft>
              <a:buNone/>
            </a:pPr>
            <a:r>
              <a:rPr lang="fr-FR" b="0"/>
              <a:t>L’expertise métier est alors importante pour vérifier la cohérence de ces clusters, et donner des libellés pour chaque cluster.</a:t>
            </a:r>
            <a:endParaRPr b="0"/>
          </a:p>
          <a:p>
            <a:pPr marL="0" lvl="0" indent="0" algn="l" rtl="0">
              <a:spcBef>
                <a:spcPts val="0"/>
              </a:spcBef>
              <a:spcAft>
                <a:spcPts val="0"/>
              </a:spcAft>
              <a:buNone/>
            </a:pPr>
            <a:endParaRPr b="0"/>
          </a:p>
          <a:p>
            <a:pPr marL="0" lvl="0" indent="0" algn="l" rtl="0">
              <a:spcBef>
                <a:spcPts val="0"/>
              </a:spcBef>
              <a:spcAft>
                <a:spcPts val="0"/>
              </a:spcAft>
              <a:buNone/>
            </a:pPr>
            <a:r>
              <a:rPr lang="fr-FR" b="0"/>
              <a:t>(Tentative de labellisation des clusters en rouge)</a:t>
            </a:r>
            <a:endParaRPr b="0"/>
          </a:p>
        </p:txBody>
      </p:sp>
      <p:pic>
        <p:nvPicPr>
          <p:cNvPr id="487" name="Google Shape;487;p56"/>
          <p:cNvPicPr preferRelativeResize="0"/>
          <p:nvPr/>
        </p:nvPicPr>
        <p:blipFill rotWithShape="1">
          <a:blip r:embed="rId3">
            <a:alphaModFix/>
          </a:blip>
          <a:srcRect/>
          <a:stretch/>
        </p:blipFill>
        <p:spPr>
          <a:xfrm>
            <a:off x="3856575" y="2421245"/>
            <a:ext cx="2441952" cy="2356116"/>
          </a:xfrm>
          <a:prstGeom prst="rect">
            <a:avLst/>
          </a:prstGeom>
          <a:noFill/>
          <a:ln>
            <a:noFill/>
          </a:ln>
          <a:effectLst>
            <a:outerShdw blurRad="57150" dist="19050" dir="5400000" algn="bl" rotWithShape="0">
              <a:srgbClr val="000000">
                <a:alpha val="50000"/>
              </a:srgbClr>
            </a:outerShdw>
          </a:effectLst>
        </p:spPr>
      </p:pic>
      <p:pic>
        <p:nvPicPr>
          <p:cNvPr id="488" name="Google Shape;488;p56"/>
          <p:cNvPicPr preferRelativeResize="0"/>
          <p:nvPr/>
        </p:nvPicPr>
        <p:blipFill rotWithShape="1">
          <a:blip r:embed="rId4">
            <a:alphaModFix/>
          </a:blip>
          <a:srcRect t="10386" r="4598"/>
          <a:stretch/>
        </p:blipFill>
        <p:spPr>
          <a:xfrm>
            <a:off x="519125" y="2666586"/>
            <a:ext cx="2991251" cy="1910438"/>
          </a:xfrm>
          <a:prstGeom prst="rect">
            <a:avLst/>
          </a:prstGeom>
          <a:noFill/>
          <a:ln w="9525" cap="flat" cmpd="sng">
            <a:solidFill>
              <a:srgbClr val="746458"/>
            </a:solidFill>
            <a:prstDash val="solid"/>
            <a:round/>
            <a:headEnd type="none" w="sm" len="sm"/>
            <a:tailEnd type="none" w="sm" len="sm"/>
          </a:ln>
          <a:effectLst>
            <a:outerShdw blurRad="57150" dist="19050" dir="5400000" algn="bl" rotWithShape="0">
              <a:srgbClr val="000000">
                <a:alpha val="50000"/>
              </a:srgbClr>
            </a:outerShdw>
          </a:effectLst>
        </p:spPr>
      </p:pic>
      <p:pic>
        <p:nvPicPr>
          <p:cNvPr id="489" name="Google Shape;489;p56"/>
          <p:cNvPicPr preferRelativeResize="0"/>
          <p:nvPr/>
        </p:nvPicPr>
        <p:blipFill rotWithShape="1">
          <a:blip r:embed="rId5">
            <a:alphaModFix/>
          </a:blip>
          <a:srcRect/>
          <a:stretch/>
        </p:blipFill>
        <p:spPr>
          <a:xfrm>
            <a:off x="6462600" y="3023300"/>
            <a:ext cx="2159650" cy="1880669"/>
          </a:xfrm>
          <a:prstGeom prst="rect">
            <a:avLst/>
          </a:prstGeom>
          <a:noFill/>
          <a:ln w="9525" cap="flat" cmpd="sng">
            <a:solidFill>
              <a:srgbClr val="746458"/>
            </a:solidFill>
            <a:prstDash val="solid"/>
            <a:round/>
            <a:headEnd type="none" w="sm" len="sm"/>
            <a:tailEnd type="none" w="sm" len="sm"/>
          </a:ln>
          <a:effectLst>
            <a:outerShdw blurRad="57150" dist="19050" dir="5400000" algn="bl" rotWithShape="0">
              <a:srgbClr val="000000">
                <a:alpha val="50000"/>
              </a:srgbClr>
            </a:outerShdw>
          </a:effectLst>
        </p:spPr>
      </p:pic>
      <p:pic>
        <p:nvPicPr>
          <p:cNvPr id="490" name="Google Shape;490;p56"/>
          <p:cNvPicPr preferRelativeResize="0"/>
          <p:nvPr/>
        </p:nvPicPr>
        <p:blipFill rotWithShape="1">
          <a:blip r:embed="rId6">
            <a:alphaModFix/>
          </a:blip>
          <a:srcRect l="8143" t="18204" r="4945" b="3394"/>
          <a:stretch/>
        </p:blipFill>
        <p:spPr>
          <a:xfrm>
            <a:off x="6462599" y="1950698"/>
            <a:ext cx="2159651" cy="981328"/>
          </a:xfrm>
          <a:prstGeom prst="rect">
            <a:avLst/>
          </a:prstGeom>
          <a:noFill/>
          <a:ln w="9525" cap="flat" cmpd="sng">
            <a:solidFill>
              <a:srgbClr val="746458"/>
            </a:solidFill>
            <a:prstDash val="solid"/>
            <a:round/>
            <a:headEnd type="none" w="sm" len="sm"/>
            <a:tailEnd type="none" w="sm" len="sm"/>
          </a:ln>
          <a:effectLst>
            <a:outerShdw blurRad="57150" dist="19050" dir="5400000" algn="bl" rotWithShape="0">
              <a:srgbClr val="000000">
                <a:alpha val="50000"/>
              </a:srgbClr>
            </a:outerShdw>
          </a:effectLst>
        </p:spPr>
      </p:pic>
      <p:pic>
        <p:nvPicPr>
          <p:cNvPr id="491" name="Google Shape;491;p56"/>
          <p:cNvPicPr preferRelativeResize="0"/>
          <p:nvPr/>
        </p:nvPicPr>
        <p:blipFill rotWithShape="1">
          <a:blip r:embed="rId7">
            <a:alphaModFix/>
          </a:blip>
          <a:srcRect l="19359" t="19555" r="22609" b="8574"/>
          <a:stretch/>
        </p:blipFill>
        <p:spPr>
          <a:xfrm>
            <a:off x="6450925" y="567850"/>
            <a:ext cx="1246900" cy="1209950"/>
          </a:xfrm>
          <a:prstGeom prst="rect">
            <a:avLst/>
          </a:prstGeom>
          <a:noFill/>
          <a:ln w="9525" cap="flat" cmpd="sng">
            <a:solidFill>
              <a:srgbClr val="746458"/>
            </a:solidFill>
            <a:prstDash val="solid"/>
            <a:round/>
            <a:headEnd type="none" w="sm" len="sm"/>
            <a:tailEnd type="none" w="sm" len="sm"/>
          </a:ln>
          <a:effectLst>
            <a:outerShdw blurRad="57150" dist="19050" dir="5400000" algn="bl" rotWithShape="0">
              <a:srgbClr val="000000">
                <a:alpha val="50000"/>
              </a:srgbClr>
            </a:outerShdw>
          </a:effectLst>
        </p:spPr>
      </p:pic>
      <p:sp>
        <p:nvSpPr>
          <p:cNvPr id="492" name="Google Shape;492;p56"/>
          <p:cNvSpPr/>
          <p:nvPr/>
        </p:nvSpPr>
        <p:spPr>
          <a:xfrm>
            <a:off x="3960100" y="3770750"/>
            <a:ext cx="332400" cy="397200"/>
          </a:xfrm>
          <a:prstGeom prst="rect">
            <a:avLst/>
          </a:prstGeom>
          <a:noFill/>
          <a:ln w="9525" cap="flat" cmpd="sng">
            <a:solidFill>
              <a:srgbClr val="7464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56"/>
          <p:cNvCxnSpPr>
            <a:stCxn id="492" idx="3"/>
            <a:endCxn id="489" idx="1"/>
          </p:cNvCxnSpPr>
          <p:nvPr/>
        </p:nvCxnSpPr>
        <p:spPr>
          <a:xfrm rot="10800000" flipH="1">
            <a:off x="4292500" y="3963650"/>
            <a:ext cx="2170200" cy="5700"/>
          </a:xfrm>
          <a:prstGeom prst="straightConnector1">
            <a:avLst/>
          </a:prstGeom>
          <a:noFill/>
          <a:ln w="9525" cap="flat" cmpd="sng">
            <a:solidFill>
              <a:srgbClr val="746458"/>
            </a:solidFill>
            <a:prstDash val="solid"/>
            <a:round/>
            <a:headEnd type="none" w="med" len="med"/>
            <a:tailEnd type="triangle" w="med" len="med"/>
          </a:ln>
        </p:spPr>
      </p:cxnSp>
      <p:sp>
        <p:nvSpPr>
          <p:cNvPr id="494" name="Google Shape;494;p56"/>
          <p:cNvSpPr/>
          <p:nvPr/>
        </p:nvSpPr>
        <p:spPr>
          <a:xfrm>
            <a:off x="4292500" y="2754650"/>
            <a:ext cx="332400" cy="248700"/>
          </a:xfrm>
          <a:prstGeom prst="rect">
            <a:avLst/>
          </a:prstGeom>
          <a:noFill/>
          <a:ln w="9525" cap="flat" cmpd="sng">
            <a:solidFill>
              <a:srgbClr val="7464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6"/>
          <p:cNvCxnSpPr>
            <a:stCxn id="488" idx="3"/>
            <a:endCxn id="494" idx="1"/>
          </p:cNvCxnSpPr>
          <p:nvPr/>
        </p:nvCxnSpPr>
        <p:spPr>
          <a:xfrm rot="10800000" flipH="1">
            <a:off x="3510376" y="2879005"/>
            <a:ext cx="782100" cy="742800"/>
          </a:xfrm>
          <a:prstGeom prst="straightConnector1">
            <a:avLst/>
          </a:prstGeom>
          <a:noFill/>
          <a:ln w="9525" cap="flat" cmpd="sng">
            <a:solidFill>
              <a:srgbClr val="746458"/>
            </a:solidFill>
            <a:prstDash val="solid"/>
            <a:round/>
            <a:headEnd type="triangle" w="med" len="med"/>
            <a:tailEnd type="none" w="med" len="med"/>
          </a:ln>
        </p:spPr>
      </p:cxnSp>
      <p:sp>
        <p:nvSpPr>
          <p:cNvPr id="496" name="Google Shape;496;p56"/>
          <p:cNvSpPr/>
          <p:nvPr/>
        </p:nvSpPr>
        <p:spPr>
          <a:xfrm>
            <a:off x="4958400" y="3474950"/>
            <a:ext cx="355200" cy="203400"/>
          </a:xfrm>
          <a:prstGeom prst="rect">
            <a:avLst/>
          </a:prstGeom>
          <a:noFill/>
          <a:ln w="9525" cap="flat" cmpd="sng">
            <a:solidFill>
              <a:srgbClr val="7464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6"/>
          <p:cNvSpPr/>
          <p:nvPr/>
        </p:nvSpPr>
        <p:spPr>
          <a:xfrm>
            <a:off x="5618800" y="2783900"/>
            <a:ext cx="163500" cy="203400"/>
          </a:xfrm>
          <a:prstGeom prst="rect">
            <a:avLst/>
          </a:prstGeom>
          <a:noFill/>
          <a:ln w="9525" cap="flat" cmpd="sng">
            <a:solidFill>
              <a:srgbClr val="7464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56"/>
          <p:cNvCxnSpPr>
            <a:stCxn id="497" idx="3"/>
            <a:endCxn id="491" idx="1"/>
          </p:cNvCxnSpPr>
          <p:nvPr/>
        </p:nvCxnSpPr>
        <p:spPr>
          <a:xfrm rot="10800000" flipH="1">
            <a:off x="5782300" y="1172900"/>
            <a:ext cx="668700" cy="1712700"/>
          </a:xfrm>
          <a:prstGeom prst="straightConnector1">
            <a:avLst/>
          </a:prstGeom>
          <a:noFill/>
          <a:ln w="9525" cap="flat" cmpd="sng">
            <a:solidFill>
              <a:srgbClr val="746458"/>
            </a:solidFill>
            <a:prstDash val="solid"/>
            <a:round/>
            <a:headEnd type="none" w="med" len="med"/>
            <a:tailEnd type="triangle" w="med" len="med"/>
          </a:ln>
        </p:spPr>
      </p:cxnSp>
      <p:cxnSp>
        <p:nvCxnSpPr>
          <p:cNvPr id="499" name="Google Shape;499;p56"/>
          <p:cNvCxnSpPr>
            <a:stCxn id="496" idx="3"/>
            <a:endCxn id="490" idx="1"/>
          </p:cNvCxnSpPr>
          <p:nvPr/>
        </p:nvCxnSpPr>
        <p:spPr>
          <a:xfrm rot="10800000" flipH="1">
            <a:off x="5313600" y="2441450"/>
            <a:ext cx="1149000" cy="1135200"/>
          </a:xfrm>
          <a:prstGeom prst="straightConnector1">
            <a:avLst/>
          </a:prstGeom>
          <a:noFill/>
          <a:ln w="9525" cap="flat" cmpd="sng">
            <a:solidFill>
              <a:srgbClr val="746458"/>
            </a:solidFill>
            <a:prstDash val="solid"/>
            <a:round/>
            <a:headEnd type="none" w="med" len="med"/>
            <a:tailEnd type="triangle" w="med" len="med"/>
          </a:ln>
        </p:spPr>
      </p:cxnSp>
      <p:sp>
        <p:nvSpPr>
          <p:cNvPr id="500" name="Google Shape;500;p56"/>
          <p:cNvSpPr/>
          <p:nvPr/>
        </p:nvSpPr>
        <p:spPr>
          <a:xfrm rot="2395733">
            <a:off x="7250737" y="57669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
        <p:nvSpPr>
          <p:cNvPr id="501" name="Google Shape;501;p56"/>
          <p:cNvSpPr/>
          <p:nvPr/>
        </p:nvSpPr>
        <p:spPr>
          <a:xfrm>
            <a:off x="715500" y="2889000"/>
            <a:ext cx="796500" cy="248700"/>
          </a:xfrm>
          <a:prstGeom prst="rect">
            <a:avLst/>
          </a:prstGeom>
          <a:solidFill>
            <a:schemeClr val="lt2"/>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a:solidFill>
                  <a:srgbClr val="980000"/>
                </a:solidFill>
                <a:latin typeface="Calibri"/>
                <a:ea typeface="Calibri"/>
                <a:cs typeface="Calibri"/>
                <a:sym typeface="Calibri"/>
              </a:rPr>
              <a:t>Fruits</a:t>
            </a:r>
            <a:endParaRPr sz="1200">
              <a:solidFill>
                <a:srgbClr val="980000"/>
              </a:solidFill>
              <a:latin typeface="Calibri"/>
              <a:ea typeface="Calibri"/>
              <a:cs typeface="Calibri"/>
              <a:sym typeface="Calibri"/>
            </a:endParaRPr>
          </a:p>
        </p:txBody>
      </p:sp>
      <p:sp>
        <p:nvSpPr>
          <p:cNvPr id="502" name="Google Shape;502;p56"/>
          <p:cNvSpPr/>
          <p:nvPr/>
        </p:nvSpPr>
        <p:spPr>
          <a:xfrm>
            <a:off x="6644725" y="3126050"/>
            <a:ext cx="796500" cy="248700"/>
          </a:xfrm>
          <a:prstGeom prst="rect">
            <a:avLst/>
          </a:prstGeom>
          <a:solidFill>
            <a:schemeClr val="lt2"/>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a:solidFill>
                  <a:srgbClr val="980000"/>
                </a:solidFill>
                <a:latin typeface="Calibri"/>
                <a:ea typeface="Calibri"/>
                <a:cs typeface="Calibri"/>
                <a:sym typeface="Calibri"/>
              </a:rPr>
              <a:t>Minéraux</a:t>
            </a:r>
            <a:endParaRPr sz="1200">
              <a:solidFill>
                <a:srgbClr val="980000"/>
              </a:solidFill>
              <a:latin typeface="Calibri"/>
              <a:ea typeface="Calibri"/>
              <a:cs typeface="Calibri"/>
              <a:sym typeface="Calibri"/>
            </a:endParaRPr>
          </a:p>
        </p:txBody>
      </p:sp>
      <p:sp>
        <p:nvSpPr>
          <p:cNvPr id="503" name="Google Shape;503;p56"/>
          <p:cNvSpPr/>
          <p:nvPr/>
        </p:nvSpPr>
        <p:spPr>
          <a:xfrm>
            <a:off x="7914450" y="2024450"/>
            <a:ext cx="796500" cy="248700"/>
          </a:xfrm>
          <a:prstGeom prst="rect">
            <a:avLst/>
          </a:prstGeom>
          <a:solidFill>
            <a:schemeClr val="lt2"/>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a:solidFill>
                  <a:srgbClr val="980000"/>
                </a:solidFill>
                <a:latin typeface="Calibri"/>
                <a:ea typeface="Calibri"/>
                <a:cs typeface="Calibri"/>
                <a:sym typeface="Calibri"/>
              </a:rPr>
              <a:t>Additifs</a:t>
            </a:r>
            <a:endParaRPr sz="1200">
              <a:solidFill>
                <a:srgbClr val="980000"/>
              </a:solidFill>
              <a:latin typeface="Calibri"/>
              <a:ea typeface="Calibri"/>
              <a:cs typeface="Calibri"/>
              <a:sym typeface="Calibri"/>
            </a:endParaRPr>
          </a:p>
        </p:txBody>
      </p:sp>
      <p:sp>
        <p:nvSpPr>
          <p:cNvPr id="504" name="Google Shape;504;p56"/>
          <p:cNvSpPr/>
          <p:nvPr/>
        </p:nvSpPr>
        <p:spPr>
          <a:xfrm>
            <a:off x="7296575" y="989550"/>
            <a:ext cx="796500" cy="248700"/>
          </a:xfrm>
          <a:prstGeom prst="rect">
            <a:avLst/>
          </a:prstGeom>
          <a:solidFill>
            <a:schemeClr val="lt2"/>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a:solidFill>
                  <a:srgbClr val="980000"/>
                </a:solidFill>
                <a:latin typeface="Calibri"/>
                <a:ea typeface="Calibri"/>
                <a:cs typeface="Calibri"/>
                <a:sym typeface="Calibri"/>
              </a:rPr>
              <a:t>Graines</a:t>
            </a:r>
            <a:endParaRPr sz="1200">
              <a:solidFill>
                <a:srgbClr val="980000"/>
              </a:solidFill>
              <a:latin typeface="Calibri"/>
              <a:ea typeface="Calibri"/>
              <a:cs typeface="Calibri"/>
              <a:sym typeface="Calibri"/>
            </a:endParaRPr>
          </a:p>
        </p:txBody>
      </p:sp>
      <p:sp>
        <p:nvSpPr>
          <p:cNvPr id="505" name="Google Shape;505;p56"/>
          <p:cNvSpPr txBox="1">
            <a:spLocks noGrp="1"/>
          </p:cNvSpPr>
          <p:nvPr>
            <p:ph type="body" idx="1"/>
          </p:nvPr>
        </p:nvSpPr>
        <p:spPr>
          <a:xfrm>
            <a:off x="366725" y="4760000"/>
            <a:ext cx="5440200" cy="203400"/>
          </a:xfrm>
          <a:prstGeom prst="rect">
            <a:avLst/>
          </a:prstGeom>
        </p:spPr>
        <p:txBody>
          <a:bodyPr spcFirstLastPara="1" wrap="square" lIns="62300" tIns="38475" rIns="31150" bIns="38475" anchor="t" anchorCtr="0">
            <a:noAutofit/>
          </a:bodyPr>
          <a:lstStyle/>
          <a:p>
            <a:pPr marL="0" lvl="0" indent="0" algn="l" rtl="0">
              <a:spcBef>
                <a:spcPts val="0"/>
              </a:spcBef>
              <a:spcAft>
                <a:spcPts val="0"/>
              </a:spcAft>
              <a:buNone/>
            </a:pPr>
            <a:r>
              <a:rPr lang="fr-FR" sz="1100" b="0"/>
              <a:t>Cette étude a été réalisée par Quentin Navarre (M2 ESILV 2022)</a:t>
            </a:r>
            <a:endParaRPr sz="1100" b="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7"/>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Liste finale et usage</a:t>
            </a:r>
            <a:endParaRPr/>
          </a:p>
        </p:txBody>
      </p:sp>
      <p:sp>
        <p:nvSpPr>
          <p:cNvPr id="512" name="Google Shape;512;p57"/>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lien : </a:t>
            </a:r>
            <a:r>
              <a:rPr lang="fr-FR" u="sng">
                <a:solidFill>
                  <a:schemeClr val="hlink"/>
                </a:solidFill>
                <a:hlinkClick r:id="rId3"/>
              </a:rPr>
              <a:t>https://docs.google.com/spreadsheets/d/1B-lF8eyVEq1CWn5D36OCR9OqgUYZWozI/edit?usp=sharing&amp;ouid=108295787782546724708&amp;rtpof=true&amp;sd=true</a:t>
            </a:r>
            <a:endParaRPr/>
          </a:p>
          <a:p>
            <a:pPr marL="457200" lvl="0" indent="-317500" algn="l" rtl="0">
              <a:spcBef>
                <a:spcPts val="0"/>
              </a:spcBef>
              <a:spcAft>
                <a:spcPts val="0"/>
              </a:spcAft>
              <a:buSzPts val="1400"/>
              <a:buChar char="-"/>
            </a:pPr>
            <a:r>
              <a:rPr lang="fr-FR"/>
              <a:t>Donner une note moyenne par thème (la note moyenne de tous les avis qui parlent de ce thème)</a:t>
            </a:r>
            <a:endParaRPr/>
          </a:p>
          <a:p>
            <a:pPr marL="0" lvl="0" indent="0" algn="l" rtl="0">
              <a:spcBef>
                <a:spcPts val="100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8"/>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3.4</a:t>
            </a:r>
            <a:endParaRPr/>
          </a:p>
        </p:txBody>
      </p:sp>
      <p:sp>
        <p:nvSpPr>
          <p:cNvPr id="518" name="Google Shape;518;p58"/>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Classification - prédiction des thèmes</a:t>
            </a:r>
            <a:endParaRPr>
              <a:solidFill>
                <a:schemeClr val="accent6"/>
              </a:solidFill>
            </a:endParaRPr>
          </a:p>
        </p:txBody>
      </p:sp>
      <p:sp>
        <p:nvSpPr>
          <p:cNvPr id="519" name="Google Shape;519;p58"/>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200"/>
              </a:spcBef>
              <a:spcAft>
                <a:spcPts val="0"/>
              </a:spcAft>
              <a:buSzPts val="1400"/>
              <a:buChar char="▪"/>
            </a:pPr>
            <a:r>
              <a:rPr lang="fr-FR" sz="1600">
                <a:solidFill>
                  <a:schemeClr val="dk1"/>
                </a:solidFill>
              </a:rPr>
              <a:t>Comprendre le projet et son contexte</a:t>
            </a:r>
            <a:endParaRPr/>
          </a:p>
          <a:p>
            <a:pPr marL="393700" lvl="0" indent="-279400" algn="l" rtl="0">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520" name="Google Shape;520;p58"/>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9"/>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Dans la partie précédente,  une liste de thèmes est définie avec des mots-clé associés. C’était une phase d’annotations de textes. Pour chaque commentaire, on peut alors détecter la présence de ce thème en vérifiant la présence des mots-clés. Mais il peut y avoir des faux positifs ou faux négatifs.</a:t>
            </a:r>
            <a:endParaRPr/>
          </a:p>
          <a:p>
            <a:pPr marL="914400" lvl="1" indent="-304800" algn="l" rtl="0">
              <a:spcBef>
                <a:spcPts val="0"/>
              </a:spcBef>
              <a:spcAft>
                <a:spcPts val="0"/>
              </a:spcAft>
              <a:buSzPts val="1200"/>
              <a:buChar char="-"/>
            </a:pPr>
            <a:r>
              <a:rPr lang="fr-FR"/>
              <a:t>Faux positifs : un mot-clé ne suffit pas de détecter le thème</a:t>
            </a:r>
            <a:endParaRPr/>
          </a:p>
          <a:p>
            <a:pPr marL="914400" lvl="1" indent="-304800" algn="l" rtl="0">
              <a:spcBef>
                <a:spcPts val="0"/>
              </a:spcBef>
              <a:spcAft>
                <a:spcPts val="0"/>
              </a:spcAft>
              <a:buSzPts val="1200"/>
              <a:buChar char="-"/>
            </a:pPr>
            <a:r>
              <a:rPr lang="fr-FR"/>
              <a:t>Faux négatifs : on n’a pas repéré les mots-clés associés pour détecter ce thème</a:t>
            </a:r>
            <a:endParaRPr/>
          </a:p>
          <a:p>
            <a:pPr marL="457200" lvl="0" indent="-317500" algn="l" rtl="0">
              <a:spcBef>
                <a:spcPts val="0"/>
              </a:spcBef>
              <a:spcAft>
                <a:spcPts val="0"/>
              </a:spcAft>
              <a:buSzPts val="1400"/>
              <a:buChar char="-"/>
            </a:pPr>
            <a:r>
              <a:rPr lang="fr-FR"/>
              <a:t>Pour remédier à ce problème, on peut entraîner un modèle avec la base labellisée, puis on réapplique ce modèle. </a:t>
            </a:r>
            <a:endParaRPr/>
          </a:p>
          <a:p>
            <a:pPr marL="914400" lvl="1" indent="-304800" algn="l" rtl="0">
              <a:spcBef>
                <a:spcPts val="0"/>
              </a:spcBef>
              <a:spcAft>
                <a:spcPts val="0"/>
              </a:spcAft>
              <a:buSzPts val="1200"/>
              <a:buChar char="-"/>
            </a:pPr>
            <a:r>
              <a:rPr lang="fr-FR"/>
              <a:t>On pourra examiner les scores élevés pour lesquels le label était initialisée négatif. Après vérification, nous pourrons confirmer s’il s’agit des faux négatifs et ainsi changer son label. </a:t>
            </a:r>
            <a:endParaRPr/>
          </a:p>
          <a:p>
            <a:pPr marL="914400" lvl="1" indent="-304800" algn="l" rtl="0">
              <a:spcBef>
                <a:spcPts val="0"/>
              </a:spcBef>
              <a:spcAft>
                <a:spcPts val="0"/>
              </a:spcAft>
              <a:buSzPts val="1200"/>
              <a:buChar char="-"/>
            </a:pPr>
            <a:r>
              <a:rPr lang="fr-FR"/>
              <a:t>On fait de même pour les classes positives avec scores faibles.</a:t>
            </a:r>
            <a:endParaRPr/>
          </a:p>
          <a:p>
            <a:pPr marL="914400" lvl="1" indent="-304800" algn="l" rtl="0">
              <a:spcBef>
                <a:spcPts val="0"/>
              </a:spcBef>
              <a:spcAft>
                <a:spcPts val="0"/>
              </a:spcAft>
              <a:buSzPts val="1200"/>
              <a:buChar char="-"/>
            </a:pPr>
            <a:r>
              <a:rPr lang="fr-FR"/>
              <a:t>Pourquoi ce processus pourrait fonctionner ? </a:t>
            </a:r>
            <a:endParaRPr/>
          </a:p>
        </p:txBody>
      </p:sp>
      <p:sp>
        <p:nvSpPr>
          <p:cNvPr id="527" name="Google Shape;527;p59"/>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Approche méthodologique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0"/>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Machine learning classique - classification et régression</a:t>
            </a:r>
            <a:endParaRPr/>
          </a:p>
        </p:txBody>
      </p:sp>
      <p:sp>
        <p:nvSpPr>
          <p:cNvPr id="534" name="Google Shape;534;p60"/>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Preprocessing de textes</a:t>
            </a:r>
            <a:endParaRPr/>
          </a:p>
          <a:p>
            <a:pPr marL="457200" lvl="0" indent="-317500" algn="l" rtl="0">
              <a:spcBef>
                <a:spcPts val="1000"/>
              </a:spcBef>
              <a:spcAft>
                <a:spcPts val="0"/>
              </a:spcAft>
              <a:buSzPts val="1400"/>
              <a:buChar char="-"/>
            </a:pPr>
            <a:r>
              <a:rPr lang="fr-FR" u="sng">
                <a:solidFill>
                  <a:schemeClr val="hlink"/>
                </a:solidFill>
                <a:hlinkClick r:id="rId3"/>
              </a:rPr>
              <a:t>https://scikit-learn.org/stable/modules/generated/sklearn.feature_extraction.text.TfidfVectorizer.html</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fr-FR"/>
              <a:t>Modèles de machine learning</a:t>
            </a:r>
            <a:endParaRPr/>
          </a:p>
          <a:p>
            <a:pPr marL="457200" lvl="0" indent="-317500" algn="l" rtl="0">
              <a:spcBef>
                <a:spcPts val="1000"/>
              </a:spcBef>
              <a:spcAft>
                <a:spcPts val="0"/>
              </a:spcAft>
              <a:buSzPts val="1400"/>
              <a:buChar char="-"/>
            </a:pPr>
            <a:r>
              <a:rPr lang="fr-FR" u="sng">
                <a:solidFill>
                  <a:schemeClr val="hlink"/>
                </a:solidFill>
                <a:hlinkClick r:id="rId4"/>
              </a:rPr>
              <a:t>https://pypi.org/project/lazypredict/</a:t>
            </a:r>
            <a:endParaRPr/>
          </a:p>
          <a:p>
            <a:pPr marL="0" lvl="0" indent="0" algn="l" rtl="0">
              <a:spcBef>
                <a:spcPts val="10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1"/>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Analyse des erreurs</a:t>
            </a:r>
            <a:endParaRPr/>
          </a:p>
        </p:txBody>
      </p:sp>
      <p:sp>
        <p:nvSpPr>
          <p:cNvPr id="541" name="Google Shape;541;p61"/>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Afficher et analyser les observations pour lesquelles le modèle s’est le plus trompé.</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2"/>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3.3</a:t>
            </a:r>
            <a:endParaRPr/>
          </a:p>
        </p:txBody>
      </p:sp>
      <p:sp>
        <p:nvSpPr>
          <p:cNvPr id="547" name="Google Shape;547;p62"/>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Prédiction de la note</a:t>
            </a:r>
            <a:endParaRPr>
              <a:solidFill>
                <a:schemeClr val="accent6"/>
              </a:solidFill>
            </a:endParaRPr>
          </a:p>
        </p:txBody>
      </p:sp>
      <p:sp>
        <p:nvSpPr>
          <p:cNvPr id="548" name="Google Shape;548;p62"/>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200"/>
              </a:spcBef>
              <a:spcAft>
                <a:spcPts val="0"/>
              </a:spcAft>
              <a:buSzPts val="1400"/>
              <a:buChar char="▪"/>
            </a:pPr>
            <a:r>
              <a:rPr lang="fr-FR" sz="1600">
                <a:solidFill>
                  <a:schemeClr val="dk1"/>
                </a:solidFill>
              </a:rPr>
              <a:t>Comprendre le projet et son contexte</a:t>
            </a:r>
            <a:endParaRPr/>
          </a:p>
          <a:p>
            <a:pPr marL="393700" lvl="0" indent="-279400" algn="l" rtl="0">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549" name="Google Shape;549;p62"/>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3"/>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Classification de textes avec Tensorflow</a:t>
            </a:r>
            <a:endParaRPr/>
          </a:p>
        </p:txBody>
      </p:sp>
      <p:sp>
        <p:nvSpPr>
          <p:cNvPr id="556" name="Google Shape;556;p63"/>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Exemples </a:t>
            </a:r>
            <a:endParaRPr/>
          </a:p>
          <a:p>
            <a:pPr marL="457200" lvl="0" indent="-317500" algn="l" rtl="0">
              <a:spcBef>
                <a:spcPts val="1000"/>
              </a:spcBef>
              <a:spcAft>
                <a:spcPts val="0"/>
              </a:spcAft>
              <a:buSzPts val="1400"/>
              <a:buChar char="-"/>
            </a:pPr>
            <a:r>
              <a:rPr lang="fr-FR" u="sng">
                <a:solidFill>
                  <a:schemeClr val="hlink"/>
                </a:solidFill>
                <a:hlinkClick r:id="rId3"/>
              </a:rPr>
              <a:t>https://www.kaggle.com/code/jeremiahharmsen/tensorflow-hub-for-text-classification</a:t>
            </a:r>
            <a:endParaRPr/>
          </a:p>
          <a:p>
            <a:pPr marL="457200" lvl="0" indent="-317500" algn="l" rtl="0">
              <a:spcBef>
                <a:spcPts val="0"/>
              </a:spcBef>
              <a:spcAft>
                <a:spcPts val="0"/>
              </a:spcAft>
              <a:buSzPts val="1400"/>
              <a:buChar char="-"/>
            </a:pPr>
            <a:r>
              <a:rPr lang="fr-FR" u="sng">
                <a:solidFill>
                  <a:schemeClr val="hlink"/>
                </a:solidFill>
                <a:hlinkClick r:id="rId4"/>
              </a:rPr>
              <a:t>https://github.com/mohamedELBAHA/Text-classification-of-BBC-news-dataset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body" idx="1"/>
          </p:nvPr>
        </p:nvSpPr>
        <p:spPr>
          <a:xfrm>
            <a:off x="185051" y="681540"/>
            <a:ext cx="1371600" cy="648000"/>
          </a:xfrm>
          <a:prstGeom prst="rect">
            <a:avLst/>
          </a:prstGeom>
          <a:noFill/>
          <a:ln>
            <a:noFill/>
          </a:ln>
        </p:spPr>
        <p:txBody>
          <a:bodyPr spcFirstLastPara="1" wrap="square" lIns="0" tIns="0" rIns="0" bIns="0" anchor="b" anchorCtr="0">
            <a:noAutofit/>
          </a:bodyPr>
          <a:lstStyle/>
          <a:p>
            <a:pPr marL="0" lvl="0" indent="0" algn="r" rtl="0">
              <a:lnSpc>
                <a:spcPct val="90000"/>
              </a:lnSpc>
              <a:spcBef>
                <a:spcPts val="200"/>
              </a:spcBef>
              <a:spcAft>
                <a:spcPts val="0"/>
              </a:spcAft>
              <a:buSzPts val="1400"/>
              <a:buNone/>
            </a:pPr>
            <a:r>
              <a:rPr lang="fr-FR"/>
              <a:t>1.1</a:t>
            </a:r>
            <a:endParaRPr/>
          </a:p>
        </p:txBody>
      </p:sp>
      <p:sp>
        <p:nvSpPr>
          <p:cNvPr id="108" name="Google Shape;108;p19"/>
          <p:cNvSpPr txBox="1">
            <a:spLocks noGrp="1"/>
          </p:cNvSpPr>
          <p:nvPr>
            <p:ph type="body" idx="2"/>
          </p:nvPr>
        </p:nvSpPr>
        <p:spPr>
          <a:xfrm>
            <a:off x="1780306" y="735546"/>
            <a:ext cx="7178700" cy="594000"/>
          </a:xfrm>
          <a:prstGeom prst="rect">
            <a:avLst/>
          </a:prstGeom>
          <a:noFill/>
          <a:ln>
            <a:noFill/>
          </a:ln>
        </p:spPr>
        <p:txBody>
          <a:bodyPr spcFirstLastPara="1" wrap="square" lIns="62300" tIns="38475" rIns="31150" bIns="0" anchor="b" anchorCtr="0">
            <a:noAutofit/>
          </a:bodyPr>
          <a:lstStyle/>
          <a:p>
            <a:pPr marL="0" lvl="0" indent="0" algn="l" rtl="0">
              <a:lnSpc>
                <a:spcPct val="90000"/>
              </a:lnSpc>
              <a:spcBef>
                <a:spcPts val="200"/>
              </a:spcBef>
              <a:spcAft>
                <a:spcPts val="0"/>
              </a:spcAft>
              <a:buSzPts val="1400"/>
              <a:buNone/>
            </a:pPr>
            <a:r>
              <a:rPr lang="fr-FR"/>
              <a:t>Problématique et contexte</a:t>
            </a:r>
            <a:endParaRPr>
              <a:solidFill>
                <a:schemeClr val="accent6"/>
              </a:solidFill>
            </a:endParaRPr>
          </a:p>
        </p:txBody>
      </p:sp>
      <p:sp>
        <p:nvSpPr>
          <p:cNvPr id="109" name="Google Shape;109;p19"/>
          <p:cNvSpPr txBox="1">
            <a:spLocks noGrp="1"/>
          </p:cNvSpPr>
          <p:nvPr>
            <p:ph type="body" idx="3"/>
          </p:nvPr>
        </p:nvSpPr>
        <p:spPr>
          <a:xfrm>
            <a:off x="1963283" y="2031690"/>
            <a:ext cx="6723600" cy="1242000"/>
          </a:xfrm>
          <a:prstGeom prst="rect">
            <a:avLst/>
          </a:prstGeom>
          <a:noFill/>
          <a:ln>
            <a:noFill/>
          </a:ln>
        </p:spPr>
        <p:txBody>
          <a:bodyPr spcFirstLastPara="1" wrap="square" lIns="62300" tIns="38475" rIns="31150" bIns="38475" anchor="t" anchorCtr="0">
            <a:noAutofit/>
          </a:bodyPr>
          <a:lstStyle/>
          <a:p>
            <a:pPr marL="393700" lvl="0" indent="-279400" algn="l" rtl="0">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marL="393700" lvl="0" indent="-292100" algn="l" rtl="0">
              <a:lnSpc>
                <a:spcPct val="90000"/>
              </a:lnSpc>
              <a:spcBef>
                <a:spcPts val="200"/>
              </a:spcBef>
              <a:spcAft>
                <a:spcPts val="0"/>
              </a:spcAft>
              <a:buSzPts val="1600"/>
              <a:buChar char="▪"/>
            </a:pPr>
            <a:r>
              <a:rPr lang="fr-FR" sz="1600"/>
              <a:t>Visualisation l’évolution temporelle des notes</a:t>
            </a:r>
            <a:endParaRPr sz="1600"/>
          </a:p>
        </p:txBody>
      </p:sp>
      <p:sp>
        <p:nvSpPr>
          <p:cNvPr id="110" name="Google Shape;110;p19"/>
          <p:cNvSpPr/>
          <p:nvPr/>
        </p:nvSpPr>
        <p:spPr>
          <a:xfrm>
            <a:off x="953708" y="1665172"/>
            <a:ext cx="2403000" cy="161100"/>
          </a:xfrm>
          <a:prstGeom prst="rect">
            <a:avLst/>
          </a:prstGeom>
          <a:solidFill>
            <a:schemeClr val="lt2"/>
          </a:solidFill>
          <a:ln w="19050" cap="flat" cmpd="sng">
            <a:solidFill>
              <a:schemeClr val="lt1"/>
            </a:solidFill>
            <a:prstDash val="solid"/>
            <a:round/>
            <a:headEnd type="none" w="sm" len="sm"/>
            <a:tailEnd type="none" w="sm" len="sm"/>
          </a:ln>
        </p:spPr>
        <p:txBody>
          <a:bodyPr spcFirstLastPara="1" wrap="square" lIns="31150" tIns="31150" rIns="31150" bIns="31150" anchor="ctr" anchorCtr="0">
            <a:noAutofit/>
          </a:bodyPr>
          <a:lstStyle/>
          <a:p>
            <a:pPr marL="0" marR="0" lvl="0" indent="0" algn="ctr" rtl="0">
              <a:lnSpc>
                <a:spcPct val="85000"/>
              </a:lnSpc>
              <a:spcBef>
                <a:spcPts val="0"/>
              </a:spcBef>
              <a:spcAft>
                <a:spcPts val="0"/>
              </a:spcAft>
              <a:buNone/>
            </a:pPr>
            <a:r>
              <a:rPr lang="fr-FR" sz="1700" b="1" i="0" u="none" strike="noStrike" cap="none">
                <a:solidFill>
                  <a:schemeClr val="dk1"/>
                </a:solidFill>
                <a:latin typeface="Calibri"/>
                <a:ea typeface="Calibri"/>
                <a:cs typeface="Calibri"/>
                <a:sym typeface="Calibri"/>
              </a:rPr>
              <a:t>Objectifs</a:t>
            </a:r>
            <a:endParaRPr sz="12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Analyse des erreurs</a:t>
            </a:r>
            <a:endParaRPr/>
          </a:p>
        </p:txBody>
      </p:sp>
      <p:sp>
        <p:nvSpPr>
          <p:cNvPr id="563" name="Google Shape;563;p64"/>
          <p:cNvSpPr txBox="1">
            <a:spLocks noGrp="1"/>
          </p:cNvSpPr>
          <p:nvPr>
            <p:ph type="body" idx="1"/>
          </p:nvPr>
        </p:nvSpPr>
        <p:spPr>
          <a:xfrm>
            <a:off x="417634" y="1087041"/>
            <a:ext cx="8308800" cy="3206400"/>
          </a:xfrm>
          <a:prstGeom prst="rect">
            <a:avLst/>
          </a:prstGeom>
        </p:spPr>
        <p:txBody>
          <a:bodyPr spcFirstLastPara="1" wrap="square" lIns="62300" tIns="38475" rIns="31150" bIns="38475" anchor="t" anchorCtr="0">
            <a:noAutofit/>
          </a:bodyPr>
          <a:lstStyle/>
          <a:p>
            <a:pPr marL="457200" lvl="0" indent="-317500" algn="l" rtl="0">
              <a:spcBef>
                <a:spcPts val="1000"/>
              </a:spcBef>
              <a:spcAft>
                <a:spcPts val="0"/>
              </a:spcAft>
              <a:buSzPts val="1400"/>
              <a:buChar char="-"/>
            </a:pPr>
            <a:r>
              <a:rPr lang="fr-FR"/>
              <a:t>Afficher et analyser les observations pour lesquelles le modèle s’est le plus trompé.</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5"/>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Classification de sentiment des avis IMBD (1/)</a:t>
            </a:r>
            <a:endParaRPr/>
          </a:p>
        </p:txBody>
      </p:sp>
      <p:sp>
        <p:nvSpPr>
          <p:cNvPr id="570" name="Google Shape;570;p65"/>
          <p:cNvSpPr txBox="1">
            <a:spLocks noGrp="1"/>
          </p:cNvSpPr>
          <p:nvPr>
            <p:ph type="body" idx="1"/>
          </p:nvPr>
        </p:nvSpPr>
        <p:spPr>
          <a:xfrm>
            <a:off x="417625" y="1087050"/>
            <a:ext cx="6966900" cy="8979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On peut observer les deux polarités avec des embeddings</a:t>
            </a:r>
            <a:endParaRPr/>
          </a:p>
          <a:p>
            <a:pPr marL="0" lvl="0" indent="0" algn="l" rtl="0">
              <a:spcBef>
                <a:spcPts val="1000"/>
              </a:spcBef>
              <a:spcAft>
                <a:spcPts val="0"/>
              </a:spcAft>
              <a:buNone/>
            </a:pPr>
            <a:endParaRPr/>
          </a:p>
        </p:txBody>
      </p:sp>
      <p:pic>
        <p:nvPicPr>
          <p:cNvPr id="571" name="Google Shape;571;p65"/>
          <p:cNvPicPr preferRelativeResize="0"/>
          <p:nvPr/>
        </p:nvPicPr>
        <p:blipFill rotWithShape="1">
          <a:blip r:embed="rId3">
            <a:alphaModFix/>
          </a:blip>
          <a:srcRect l="6696" t="20089" r="34407"/>
          <a:stretch/>
        </p:blipFill>
        <p:spPr>
          <a:xfrm>
            <a:off x="1752500" y="2300875"/>
            <a:ext cx="2979423" cy="2565400"/>
          </a:xfrm>
          <a:prstGeom prst="rect">
            <a:avLst/>
          </a:prstGeom>
          <a:noFill/>
          <a:ln>
            <a:noFill/>
          </a:ln>
        </p:spPr>
      </p:pic>
      <p:pic>
        <p:nvPicPr>
          <p:cNvPr id="572" name="Google Shape;572;p65"/>
          <p:cNvPicPr preferRelativeResize="0"/>
          <p:nvPr/>
        </p:nvPicPr>
        <p:blipFill rotWithShape="1">
          <a:blip r:embed="rId4">
            <a:alphaModFix/>
          </a:blip>
          <a:srcRect l="31965" t="20760" r="33803"/>
          <a:stretch/>
        </p:blipFill>
        <p:spPr>
          <a:xfrm>
            <a:off x="3033878" y="2366948"/>
            <a:ext cx="1587074" cy="2331404"/>
          </a:xfrm>
          <a:prstGeom prst="rect">
            <a:avLst/>
          </a:prstGeom>
          <a:noFill/>
          <a:ln>
            <a:noFill/>
          </a:ln>
        </p:spPr>
      </p:pic>
      <p:sp>
        <p:nvSpPr>
          <p:cNvPr id="573" name="Google Shape;573;p65"/>
          <p:cNvSpPr/>
          <p:nvPr/>
        </p:nvSpPr>
        <p:spPr>
          <a:xfrm rot="2395733">
            <a:off x="7250737" y="57669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pic>
        <p:nvPicPr>
          <p:cNvPr id="574" name="Google Shape;574;p65"/>
          <p:cNvPicPr preferRelativeResize="0"/>
          <p:nvPr/>
        </p:nvPicPr>
        <p:blipFill rotWithShape="1">
          <a:blip r:embed="rId5">
            <a:alphaModFix/>
          </a:blip>
          <a:srcRect l="67442" t="24202"/>
          <a:stretch/>
        </p:blipFill>
        <p:spPr>
          <a:xfrm>
            <a:off x="327580" y="2389900"/>
            <a:ext cx="1341019" cy="1981351"/>
          </a:xfrm>
          <a:prstGeom prst="rect">
            <a:avLst/>
          </a:prstGeom>
          <a:noFill/>
          <a:ln>
            <a:noFill/>
          </a:ln>
        </p:spPr>
      </p:pic>
      <p:pic>
        <p:nvPicPr>
          <p:cNvPr id="575" name="Google Shape;575;p65"/>
          <p:cNvPicPr preferRelativeResize="0"/>
          <p:nvPr/>
        </p:nvPicPr>
        <p:blipFill rotWithShape="1">
          <a:blip r:embed="rId6">
            <a:alphaModFix/>
          </a:blip>
          <a:srcRect l="67466" t="23547"/>
          <a:stretch/>
        </p:blipFill>
        <p:spPr>
          <a:xfrm>
            <a:off x="4762725" y="2380045"/>
            <a:ext cx="1378899" cy="2056505"/>
          </a:xfrm>
          <a:prstGeom prst="rect">
            <a:avLst/>
          </a:prstGeom>
          <a:noFill/>
          <a:ln>
            <a:noFill/>
          </a:ln>
        </p:spPr>
      </p:pic>
      <p:pic>
        <p:nvPicPr>
          <p:cNvPr id="576" name="Google Shape;576;p65"/>
          <p:cNvPicPr preferRelativeResize="0"/>
          <p:nvPr/>
        </p:nvPicPr>
        <p:blipFill rotWithShape="1">
          <a:blip r:embed="rId7">
            <a:alphaModFix/>
          </a:blip>
          <a:srcRect l="25317" t="5069"/>
          <a:stretch/>
        </p:blipFill>
        <p:spPr>
          <a:xfrm>
            <a:off x="6601625" y="2979058"/>
            <a:ext cx="2256698" cy="1820367"/>
          </a:xfrm>
          <a:prstGeom prst="rect">
            <a:avLst/>
          </a:prstGeom>
          <a:noFill/>
          <a:ln>
            <a:noFill/>
          </a:ln>
        </p:spPr>
      </p:pic>
      <p:sp>
        <p:nvSpPr>
          <p:cNvPr id="577" name="Google Shape;577;p65"/>
          <p:cNvSpPr/>
          <p:nvPr/>
        </p:nvSpPr>
        <p:spPr>
          <a:xfrm>
            <a:off x="2720525" y="3383650"/>
            <a:ext cx="313500" cy="1482600"/>
          </a:xfrm>
          <a:prstGeom prst="rect">
            <a:avLst/>
          </a:prstGeom>
          <a:noFill/>
          <a:ln w="9525" cap="flat" cmpd="sng">
            <a:solidFill>
              <a:srgbClr val="7464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 name="Google Shape;578;p65"/>
          <p:cNvCxnSpPr>
            <a:stCxn id="577" idx="3"/>
            <a:endCxn id="576" idx="1"/>
          </p:cNvCxnSpPr>
          <p:nvPr/>
        </p:nvCxnSpPr>
        <p:spPr>
          <a:xfrm rot="10800000" flipH="1">
            <a:off x="3034025" y="3889150"/>
            <a:ext cx="3567600" cy="235800"/>
          </a:xfrm>
          <a:prstGeom prst="straightConnector1">
            <a:avLst/>
          </a:prstGeom>
          <a:noFill/>
          <a:ln w="9525" cap="flat" cmpd="sng">
            <a:solidFill>
              <a:srgbClr val="746458"/>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83"/>
        <p:cNvGrpSpPr/>
        <p:nvPr/>
      </p:nvGrpSpPr>
      <p:grpSpPr>
        <a:xfrm>
          <a:off x="0" y="0"/>
          <a:ext cx="0" cy="0"/>
          <a:chOff x="0" y="0"/>
          <a:chExt cx="0" cy="0"/>
        </a:xfrm>
      </p:grpSpPr>
      <p:sp>
        <p:nvSpPr>
          <p:cNvPr id="584" name="Google Shape;584;p66"/>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Classification de sentiment des avis IMBD (1/)</a:t>
            </a:r>
            <a:endParaRPr/>
          </a:p>
        </p:txBody>
      </p:sp>
      <p:sp>
        <p:nvSpPr>
          <p:cNvPr id="585" name="Google Shape;585;p66"/>
          <p:cNvSpPr txBox="1">
            <a:spLocks noGrp="1"/>
          </p:cNvSpPr>
          <p:nvPr>
            <p:ph type="body" idx="1"/>
          </p:nvPr>
        </p:nvSpPr>
        <p:spPr>
          <a:xfrm>
            <a:off x="417625" y="1087050"/>
            <a:ext cx="6966900" cy="8979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On peut observer les deux polarités avec des embeddings</a:t>
            </a:r>
            <a:endParaRPr/>
          </a:p>
          <a:p>
            <a:pPr marL="0" lvl="0" indent="0" algn="l" rtl="0">
              <a:spcBef>
                <a:spcPts val="1000"/>
              </a:spcBef>
              <a:spcAft>
                <a:spcPts val="0"/>
              </a:spcAft>
              <a:buNone/>
            </a:pPr>
            <a:endParaRPr/>
          </a:p>
        </p:txBody>
      </p:sp>
      <p:pic>
        <p:nvPicPr>
          <p:cNvPr id="586" name="Google Shape;586;p66"/>
          <p:cNvPicPr preferRelativeResize="0"/>
          <p:nvPr/>
        </p:nvPicPr>
        <p:blipFill rotWithShape="1">
          <a:blip r:embed="rId3">
            <a:alphaModFix/>
          </a:blip>
          <a:srcRect l="6696" t="20089" r="34407"/>
          <a:stretch/>
        </p:blipFill>
        <p:spPr>
          <a:xfrm>
            <a:off x="3200300" y="2300875"/>
            <a:ext cx="2979423" cy="2565400"/>
          </a:xfrm>
          <a:prstGeom prst="rect">
            <a:avLst/>
          </a:prstGeom>
          <a:noFill/>
          <a:ln>
            <a:noFill/>
          </a:ln>
        </p:spPr>
      </p:pic>
      <p:pic>
        <p:nvPicPr>
          <p:cNvPr id="587" name="Google Shape;587;p66"/>
          <p:cNvPicPr preferRelativeResize="0"/>
          <p:nvPr/>
        </p:nvPicPr>
        <p:blipFill rotWithShape="1">
          <a:blip r:embed="rId4">
            <a:alphaModFix/>
          </a:blip>
          <a:srcRect l="31965" t="20760" r="33803"/>
          <a:stretch/>
        </p:blipFill>
        <p:spPr>
          <a:xfrm>
            <a:off x="4481678" y="2366948"/>
            <a:ext cx="1587074" cy="2331404"/>
          </a:xfrm>
          <a:prstGeom prst="rect">
            <a:avLst/>
          </a:prstGeom>
          <a:noFill/>
          <a:ln>
            <a:noFill/>
          </a:ln>
        </p:spPr>
      </p:pic>
      <p:sp>
        <p:nvSpPr>
          <p:cNvPr id="588" name="Google Shape;588;p66"/>
          <p:cNvSpPr/>
          <p:nvPr/>
        </p:nvSpPr>
        <p:spPr>
          <a:xfrm rot="2395733">
            <a:off x="7250737" y="57669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pic>
        <p:nvPicPr>
          <p:cNvPr id="589" name="Google Shape;589;p66"/>
          <p:cNvPicPr preferRelativeResize="0"/>
          <p:nvPr/>
        </p:nvPicPr>
        <p:blipFill rotWithShape="1">
          <a:blip r:embed="rId3">
            <a:alphaModFix/>
          </a:blip>
          <a:srcRect l="65408" t="24069"/>
          <a:stretch/>
        </p:blipFill>
        <p:spPr>
          <a:xfrm>
            <a:off x="303100" y="2495550"/>
            <a:ext cx="1422377" cy="1981351"/>
          </a:xfrm>
          <a:prstGeom prst="rect">
            <a:avLst/>
          </a:prstGeom>
          <a:noFill/>
          <a:ln>
            <a:noFill/>
          </a:ln>
        </p:spPr>
      </p:pic>
      <p:pic>
        <p:nvPicPr>
          <p:cNvPr id="590" name="Google Shape;590;p66"/>
          <p:cNvPicPr preferRelativeResize="0"/>
          <p:nvPr/>
        </p:nvPicPr>
        <p:blipFill rotWithShape="1">
          <a:blip r:embed="rId5">
            <a:alphaModFix/>
          </a:blip>
          <a:srcRect l="67442" t="24202"/>
          <a:stretch/>
        </p:blipFill>
        <p:spPr>
          <a:xfrm>
            <a:off x="1792380" y="2495550"/>
            <a:ext cx="1341019" cy="1981351"/>
          </a:xfrm>
          <a:prstGeom prst="rect">
            <a:avLst/>
          </a:prstGeom>
          <a:noFill/>
          <a:ln>
            <a:noFill/>
          </a:ln>
        </p:spPr>
      </p:pic>
      <p:pic>
        <p:nvPicPr>
          <p:cNvPr id="591" name="Google Shape;591;p66"/>
          <p:cNvPicPr preferRelativeResize="0"/>
          <p:nvPr/>
        </p:nvPicPr>
        <p:blipFill rotWithShape="1">
          <a:blip r:embed="rId6">
            <a:alphaModFix/>
          </a:blip>
          <a:srcRect l="67466" t="23547"/>
          <a:stretch/>
        </p:blipFill>
        <p:spPr>
          <a:xfrm>
            <a:off x="7505925" y="2380045"/>
            <a:ext cx="1378899" cy="2056505"/>
          </a:xfrm>
          <a:prstGeom prst="rect">
            <a:avLst/>
          </a:prstGeom>
          <a:noFill/>
          <a:ln>
            <a:noFill/>
          </a:ln>
        </p:spPr>
      </p:pic>
      <p:pic>
        <p:nvPicPr>
          <p:cNvPr id="592" name="Google Shape;592;p66"/>
          <p:cNvPicPr preferRelativeResize="0"/>
          <p:nvPr/>
        </p:nvPicPr>
        <p:blipFill rotWithShape="1">
          <a:blip r:embed="rId4">
            <a:alphaModFix/>
          </a:blip>
          <a:srcRect l="66069" t="23681"/>
          <a:stretch/>
        </p:blipFill>
        <p:spPr>
          <a:xfrm>
            <a:off x="6011300" y="2393156"/>
            <a:ext cx="1422377" cy="203029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sp>
        <p:nvSpPr>
          <p:cNvPr id="598" name="Google Shape;598;p67"/>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Exemple : classification de sentiment base IMBD</a:t>
            </a:r>
            <a:endParaRPr/>
          </a:p>
        </p:txBody>
      </p:sp>
      <p:sp>
        <p:nvSpPr>
          <p:cNvPr id="599" name="Google Shape;599;p67"/>
          <p:cNvSpPr txBox="1">
            <a:spLocks noGrp="1"/>
          </p:cNvSpPr>
          <p:nvPr>
            <p:ph type="body" idx="1"/>
          </p:nvPr>
        </p:nvSpPr>
        <p:spPr>
          <a:xfrm>
            <a:off x="417626" y="1087050"/>
            <a:ext cx="2573100" cy="32064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On peut observer les deux polarités avec des embeddings</a:t>
            </a:r>
            <a:endParaRPr/>
          </a:p>
        </p:txBody>
      </p:sp>
      <p:pic>
        <p:nvPicPr>
          <p:cNvPr id="600" name="Google Shape;600;p67"/>
          <p:cNvPicPr preferRelativeResize="0"/>
          <p:nvPr/>
        </p:nvPicPr>
        <p:blipFill rotWithShape="1">
          <a:blip r:embed="rId3">
            <a:alphaModFix/>
          </a:blip>
          <a:srcRect l="6699" t="24069"/>
          <a:stretch/>
        </p:blipFill>
        <p:spPr>
          <a:xfrm>
            <a:off x="3055300" y="1789725"/>
            <a:ext cx="4280674" cy="2210775"/>
          </a:xfrm>
          <a:prstGeom prst="rect">
            <a:avLst/>
          </a:prstGeom>
          <a:noFill/>
          <a:ln>
            <a:noFill/>
          </a:ln>
        </p:spPr>
      </p:pic>
      <p:pic>
        <p:nvPicPr>
          <p:cNvPr id="601" name="Google Shape;601;p67"/>
          <p:cNvPicPr preferRelativeResize="0"/>
          <p:nvPr/>
        </p:nvPicPr>
        <p:blipFill rotWithShape="1">
          <a:blip r:embed="rId4">
            <a:alphaModFix/>
          </a:blip>
          <a:srcRect l="67442" t="24202"/>
          <a:stretch/>
        </p:blipFill>
        <p:spPr>
          <a:xfrm>
            <a:off x="7400625" y="1789725"/>
            <a:ext cx="1496300" cy="2210775"/>
          </a:xfrm>
          <a:prstGeom prst="rect">
            <a:avLst/>
          </a:prstGeom>
          <a:noFill/>
          <a:ln>
            <a:noFill/>
          </a:ln>
        </p:spPr>
      </p:pic>
      <p:sp>
        <p:nvSpPr>
          <p:cNvPr id="602" name="Google Shape;602;p67"/>
          <p:cNvSpPr/>
          <p:nvPr/>
        </p:nvSpPr>
        <p:spPr>
          <a:xfrm rot="2395733">
            <a:off x="7250737" y="57669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607"/>
        <p:cNvGrpSpPr/>
        <p:nvPr/>
      </p:nvGrpSpPr>
      <p:grpSpPr>
        <a:xfrm>
          <a:off x="0" y="0"/>
          <a:ext cx="0" cy="0"/>
          <a:chOff x="0" y="0"/>
          <a:chExt cx="0" cy="0"/>
        </a:xfrm>
      </p:grpSpPr>
      <p:sp>
        <p:nvSpPr>
          <p:cNvPr id="608" name="Google Shape;608;p68"/>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endParaRPr/>
          </a:p>
        </p:txBody>
      </p:sp>
      <p:sp>
        <p:nvSpPr>
          <p:cNvPr id="609" name="Google Shape;609;p68"/>
          <p:cNvSpPr txBox="1">
            <a:spLocks noGrp="1"/>
          </p:cNvSpPr>
          <p:nvPr>
            <p:ph type="body" idx="1"/>
          </p:nvPr>
        </p:nvSpPr>
        <p:spPr>
          <a:xfrm>
            <a:off x="417630" y="1087050"/>
            <a:ext cx="3336900" cy="32064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Analyse des embeddings qui contribuent au sentiment négatif.</a:t>
            </a:r>
            <a:endParaRPr/>
          </a:p>
        </p:txBody>
      </p:sp>
      <p:pic>
        <p:nvPicPr>
          <p:cNvPr id="610" name="Google Shape;610;p68"/>
          <p:cNvPicPr preferRelativeResize="0"/>
          <p:nvPr/>
        </p:nvPicPr>
        <p:blipFill rotWithShape="1">
          <a:blip r:embed="rId3">
            <a:alphaModFix/>
          </a:blip>
          <a:srcRect l="67466" t="23547"/>
          <a:stretch/>
        </p:blipFill>
        <p:spPr>
          <a:xfrm>
            <a:off x="7437300" y="1887570"/>
            <a:ext cx="1378899" cy="2056505"/>
          </a:xfrm>
          <a:prstGeom prst="rect">
            <a:avLst/>
          </a:prstGeom>
          <a:noFill/>
          <a:ln>
            <a:noFill/>
          </a:ln>
        </p:spPr>
      </p:pic>
      <p:pic>
        <p:nvPicPr>
          <p:cNvPr id="611" name="Google Shape;611;p68"/>
          <p:cNvPicPr preferRelativeResize="0"/>
          <p:nvPr/>
        </p:nvPicPr>
        <p:blipFill rotWithShape="1">
          <a:blip r:embed="rId4">
            <a:alphaModFix/>
          </a:blip>
          <a:srcRect l="6594" t="23681"/>
          <a:stretch/>
        </p:blipFill>
        <p:spPr>
          <a:xfrm>
            <a:off x="3282800" y="1887575"/>
            <a:ext cx="4043799" cy="2096775"/>
          </a:xfrm>
          <a:prstGeom prst="rect">
            <a:avLst/>
          </a:prstGeom>
          <a:noFill/>
          <a:ln>
            <a:noFill/>
          </a:ln>
        </p:spPr>
      </p:pic>
      <p:sp>
        <p:nvSpPr>
          <p:cNvPr id="612" name="Google Shape;612;p68"/>
          <p:cNvSpPr/>
          <p:nvPr/>
        </p:nvSpPr>
        <p:spPr>
          <a:xfrm rot="2395733">
            <a:off x="7250737" y="57669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sp>
        <p:nvSpPr>
          <p:cNvPr id="618" name="Google Shape;618;p69"/>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endParaRPr/>
          </a:p>
        </p:txBody>
      </p:sp>
      <p:sp>
        <p:nvSpPr>
          <p:cNvPr id="619" name="Google Shape;619;p69"/>
          <p:cNvSpPr txBox="1">
            <a:spLocks noGrp="1"/>
          </p:cNvSpPr>
          <p:nvPr>
            <p:ph type="body" idx="1"/>
          </p:nvPr>
        </p:nvSpPr>
        <p:spPr>
          <a:xfrm>
            <a:off x="417629" y="1087050"/>
            <a:ext cx="4658100" cy="32064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Termes qui n’ont pas beaucoup d’impact</a:t>
            </a:r>
            <a:endParaRPr/>
          </a:p>
        </p:txBody>
      </p:sp>
      <p:pic>
        <p:nvPicPr>
          <p:cNvPr id="620" name="Google Shape;620;p69"/>
          <p:cNvPicPr preferRelativeResize="0"/>
          <p:nvPr/>
        </p:nvPicPr>
        <p:blipFill rotWithShape="1">
          <a:blip r:embed="rId3">
            <a:alphaModFix/>
          </a:blip>
          <a:srcRect t="5069"/>
          <a:stretch/>
        </p:blipFill>
        <p:spPr>
          <a:xfrm>
            <a:off x="4731425" y="2010300"/>
            <a:ext cx="3938150" cy="2372524"/>
          </a:xfrm>
          <a:prstGeom prst="rect">
            <a:avLst/>
          </a:prstGeom>
          <a:noFill/>
          <a:ln>
            <a:noFill/>
          </a:ln>
        </p:spPr>
      </p:pic>
      <p:sp>
        <p:nvSpPr>
          <p:cNvPr id="621" name="Google Shape;621;p69"/>
          <p:cNvSpPr/>
          <p:nvPr/>
        </p:nvSpPr>
        <p:spPr>
          <a:xfrm rot="2395733">
            <a:off x="7250737" y="576698"/>
            <a:ext cx="2123906" cy="354804"/>
          </a:xfrm>
          <a:prstGeom prst="rect">
            <a:avLst/>
          </a:prstGeom>
          <a:noFill/>
          <a:ln w="28575" cap="flat" cmpd="sng">
            <a:solidFill>
              <a:srgbClr val="E0412D"/>
            </a:solidFill>
            <a:prstDash val="dash"/>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fr-FR" sz="1900" b="1">
                <a:solidFill>
                  <a:srgbClr val="E0412D"/>
                </a:solidFill>
                <a:latin typeface="Calibri"/>
                <a:ea typeface="Calibri"/>
                <a:cs typeface="Calibri"/>
                <a:sym typeface="Calibri"/>
              </a:rPr>
              <a:t>Illustration</a:t>
            </a:r>
            <a:endParaRPr sz="1900" b="1">
              <a:solidFill>
                <a:srgbClr val="E0412D"/>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0"/>
          <p:cNvSpPr txBox="1">
            <a:spLocks noGrp="1"/>
          </p:cNvSpPr>
          <p:nvPr>
            <p:ph type="body" idx="1"/>
          </p:nvPr>
        </p:nvSpPr>
        <p:spPr>
          <a:xfrm>
            <a:off x="185052" y="681540"/>
            <a:ext cx="1263000" cy="1001400"/>
          </a:xfrm>
          <a:prstGeom prst="rect">
            <a:avLst/>
          </a:prstGeom>
          <a:noFill/>
          <a:ln>
            <a:noFill/>
          </a:ln>
        </p:spPr>
        <p:txBody>
          <a:bodyPr spcFirstLastPara="1" wrap="square" lIns="0" tIns="0" rIns="0" bIns="0" anchor="ctr" anchorCtr="0">
            <a:noAutofit/>
          </a:bodyPr>
          <a:lstStyle/>
          <a:p>
            <a:pPr marL="0" lvl="0" indent="0" algn="r" rtl="0">
              <a:lnSpc>
                <a:spcPct val="90000"/>
              </a:lnSpc>
              <a:spcBef>
                <a:spcPts val="200"/>
              </a:spcBef>
              <a:spcAft>
                <a:spcPts val="0"/>
              </a:spcAft>
              <a:buSzPts val="6200"/>
              <a:buNone/>
            </a:pPr>
            <a:r>
              <a:rPr lang="fr-FR"/>
              <a:t>4</a:t>
            </a:r>
            <a:endParaRPr/>
          </a:p>
        </p:txBody>
      </p:sp>
      <p:sp>
        <p:nvSpPr>
          <p:cNvPr id="628" name="Google Shape;628;p70"/>
          <p:cNvSpPr txBox="1">
            <a:spLocks noGrp="1"/>
          </p:cNvSpPr>
          <p:nvPr>
            <p:ph type="body" idx="2"/>
          </p:nvPr>
        </p:nvSpPr>
        <p:spPr>
          <a:xfrm>
            <a:off x="1963300" y="742221"/>
            <a:ext cx="6995700" cy="940800"/>
          </a:xfrm>
          <a:prstGeom prst="rect">
            <a:avLst/>
          </a:prstGeom>
          <a:noFill/>
          <a:ln>
            <a:noFill/>
          </a:ln>
        </p:spPr>
        <p:txBody>
          <a:bodyPr spcFirstLastPara="1" wrap="square" lIns="62300" tIns="38475" rIns="31150" bIns="0" anchor="b" anchorCtr="0">
            <a:noAutofit/>
          </a:bodyPr>
          <a:lstStyle/>
          <a:p>
            <a:pPr marL="0" lvl="0" indent="0" algn="l" rtl="0">
              <a:spcBef>
                <a:spcPts val="200"/>
              </a:spcBef>
              <a:spcAft>
                <a:spcPts val="0"/>
              </a:spcAft>
              <a:buClr>
                <a:srgbClr val="000000"/>
              </a:buClr>
              <a:buSzPts val="3800"/>
              <a:buFont typeface="Arial"/>
              <a:buNone/>
            </a:pPr>
            <a:r>
              <a:rPr lang="fr-FR"/>
              <a:t>Interprétation des modèles/</a:t>
            </a:r>
            <a:endParaRPr/>
          </a:p>
          <a:p>
            <a:pPr marL="0" lvl="0" indent="0" algn="l" rtl="0">
              <a:spcBef>
                <a:spcPts val="200"/>
              </a:spcBef>
              <a:spcAft>
                <a:spcPts val="0"/>
              </a:spcAft>
              <a:buClr>
                <a:srgbClr val="000000"/>
              </a:buClr>
              <a:buSzPts val="3800"/>
              <a:buFont typeface="Arial"/>
              <a:buNone/>
            </a:pPr>
            <a:r>
              <a:rPr lang="fr-FR"/>
              <a:t>Conclusions</a:t>
            </a:r>
            <a:endParaRPr/>
          </a:p>
        </p:txBody>
      </p:sp>
      <p:sp>
        <p:nvSpPr>
          <p:cNvPr id="629" name="Google Shape;629;p70"/>
          <p:cNvSpPr txBox="1">
            <a:spLocks noGrp="1"/>
          </p:cNvSpPr>
          <p:nvPr>
            <p:ph type="body" idx="3"/>
          </p:nvPr>
        </p:nvSpPr>
        <p:spPr>
          <a:xfrm>
            <a:off x="1963283" y="2029478"/>
            <a:ext cx="6723300" cy="2565300"/>
          </a:xfrm>
          <a:prstGeom prst="rect">
            <a:avLst/>
          </a:prstGeom>
          <a:noFill/>
          <a:ln>
            <a:noFill/>
          </a:ln>
        </p:spPr>
        <p:txBody>
          <a:bodyPr spcFirstLastPara="1" wrap="square" lIns="62300" tIns="38475" rIns="31150" bIns="38475" anchor="t" anchorCtr="0">
            <a:noAutofit/>
          </a:bodyPr>
          <a:lstStyle/>
          <a:p>
            <a:pPr marL="393700" lvl="0" indent="-304800" algn="l" rtl="0">
              <a:lnSpc>
                <a:spcPct val="90000"/>
              </a:lnSpc>
              <a:spcBef>
                <a:spcPts val="200"/>
              </a:spcBef>
              <a:spcAft>
                <a:spcPts val="0"/>
              </a:spcAft>
              <a:buSzPts val="1800"/>
              <a:buChar char="▪"/>
            </a:pPr>
            <a:r>
              <a:rPr lang="fr-FR" sz="1800"/>
              <a:t>Thèmes qui expliquer le niveau de satisfaction</a:t>
            </a:r>
            <a:endParaRPr sz="1800"/>
          </a:p>
          <a:p>
            <a:pPr marL="393700" lvl="0" indent="-304800" algn="l" rtl="0">
              <a:lnSpc>
                <a:spcPct val="90000"/>
              </a:lnSpc>
              <a:spcBef>
                <a:spcPts val="200"/>
              </a:spcBef>
              <a:spcAft>
                <a:spcPts val="0"/>
              </a:spcAft>
              <a:buSzPts val="1800"/>
              <a:buChar char="▪"/>
            </a:pPr>
            <a:r>
              <a:rPr lang="fr-FR" sz="1800"/>
              <a:t>Mots-clés/embeddings qui expliquent le niveau de satisfaction</a:t>
            </a:r>
            <a:endParaRPr sz="1800"/>
          </a:p>
          <a:p>
            <a:pPr marL="0" lvl="0" indent="0" algn="l" rtl="0">
              <a:lnSpc>
                <a:spcPct val="90000"/>
              </a:lnSpc>
              <a:spcBef>
                <a:spcPts val="200"/>
              </a:spcBef>
              <a:spcAft>
                <a:spcPts val="0"/>
              </a:spcAft>
              <a:buNone/>
            </a:pP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sp>
        <p:nvSpPr>
          <p:cNvPr id="635" name="Google Shape;635;p71"/>
          <p:cNvSpPr txBox="1">
            <a:spLocks noGrp="1"/>
          </p:cNvSpPr>
          <p:nvPr>
            <p:ph type="title"/>
          </p:nvPr>
        </p:nvSpPr>
        <p:spPr>
          <a:xfrm>
            <a:off x="417635" y="166688"/>
            <a:ext cx="83082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Shap : données tabulaires</a:t>
            </a:r>
            <a:endParaRPr/>
          </a:p>
        </p:txBody>
      </p:sp>
      <p:pic>
        <p:nvPicPr>
          <p:cNvPr id="636" name="Google Shape;636;p71"/>
          <p:cNvPicPr preferRelativeResize="0"/>
          <p:nvPr/>
        </p:nvPicPr>
        <p:blipFill>
          <a:blip r:embed="rId3">
            <a:alphaModFix/>
          </a:blip>
          <a:stretch>
            <a:fillRect/>
          </a:stretch>
        </p:blipFill>
        <p:spPr>
          <a:xfrm>
            <a:off x="4190575" y="1603898"/>
            <a:ext cx="4584950" cy="3273825"/>
          </a:xfrm>
          <a:prstGeom prst="rect">
            <a:avLst/>
          </a:prstGeom>
          <a:noFill/>
          <a:ln>
            <a:noFill/>
          </a:ln>
        </p:spPr>
      </p:pic>
      <p:pic>
        <p:nvPicPr>
          <p:cNvPr id="637" name="Google Shape;637;p71"/>
          <p:cNvPicPr preferRelativeResize="0"/>
          <p:nvPr/>
        </p:nvPicPr>
        <p:blipFill>
          <a:blip r:embed="rId4">
            <a:alphaModFix/>
          </a:blip>
          <a:stretch>
            <a:fillRect/>
          </a:stretch>
        </p:blipFill>
        <p:spPr>
          <a:xfrm>
            <a:off x="355550" y="826378"/>
            <a:ext cx="3835024" cy="2450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2"/>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Shap : text plot</a:t>
            </a:r>
            <a:endParaRPr/>
          </a:p>
        </p:txBody>
      </p:sp>
      <p:pic>
        <p:nvPicPr>
          <p:cNvPr id="644" name="Google Shape;644;p72"/>
          <p:cNvPicPr preferRelativeResize="0"/>
          <p:nvPr/>
        </p:nvPicPr>
        <p:blipFill>
          <a:blip r:embed="rId3">
            <a:alphaModFix/>
          </a:blip>
          <a:stretch>
            <a:fillRect/>
          </a:stretch>
        </p:blipFill>
        <p:spPr>
          <a:xfrm>
            <a:off x="482300" y="1568851"/>
            <a:ext cx="6063351" cy="2120375"/>
          </a:xfrm>
          <a:prstGeom prst="rect">
            <a:avLst/>
          </a:prstGeom>
          <a:noFill/>
          <a:ln>
            <a:noFill/>
          </a:ln>
        </p:spPr>
      </p:pic>
      <p:pic>
        <p:nvPicPr>
          <p:cNvPr id="645" name="Google Shape;645;p72"/>
          <p:cNvPicPr preferRelativeResize="0"/>
          <p:nvPr/>
        </p:nvPicPr>
        <p:blipFill>
          <a:blip r:embed="rId4">
            <a:alphaModFix/>
          </a:blip>
          <a:stretch>
            <a:fillRect/>
          </a:stretch>
        </p:blipFill>
        <p:spPr>
          <a:xfrm>
            <a:off x="4913400" y="2771599"/>
            <a:ext cx="4085401" cy="2027825"/>
          </a:xfrm>
          <a:prstGeom prst="rect">
            <a:avLst/>
          </a:prstGeom>
          <a:noFill/>
          <a:ln>
            <a:noFill/>
          </a:ln>
        </p:spPr>
      </p:pic>
      <p:sp>
        <p:nvSpPr>
          <p:cNvPr id="646" name="Google Shape;646;p72"/>
          <p:cNvSpPr txBox="1">
            <a:spLocks noGrp="1"/>
          </p:cNvSpPr>
          <p:nvPr>
            <p:ph type="body" idx="1"/>
          </p:nvPr>
        </p:nvSpPr>
        <p:spPr>
          <a:xfrm>
            <a:off x="417625" y="840501"/>
            <a:ext cx="8308800" cy="5154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https://shap.readthedocs.io/en/latest/example_notebooks/api_examples/plots/text.html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3"/>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Shap : analyse de sentiments</a:t>
            </a:r>
            <a:endParaRPr/>
          </a:p>
        </p:txBody>
      </p:sp>
      <p:pic>
        <p:nvPicPr>
          <p:cNvPr id="653" name="Google Shape;653;p73"/>
          <p:cNvPicPr preferRelativeResize="0"/>
          <p:nvPr/>
        </p:nvPicPr>
        <p:blipFill>
          <a:blip r:embed="rId3">
            <a:alphaModFix/>
          </a:blip>
          <a:stretch>
            <a:fillRect/>
          </a:stretch>
        </p:blipFill>
        <p:spPr>
          <a:xfrm>
            <a:off x="519225" y="2026932"/>
            <a:ext cx="4280651" cy="2774093"/>
          </a:xfrm>
          <a:prstGeom prst="rect">
            <a:avLst/>
          </a:prstGeom>
          <a:noFill/>
          <a:ln>
            <a:noFill/>
          </a:ln>
        </p:spPr>
      </p:pic>
      <p:pic>
        <p:nvPicPr>
          <p:cNvPr id="654" name="Google Shape;654;p73"/>
          <p:cNvPicPr preferRelativeResize="0"/>
          <p:nvPr/>
        </p:nvPicPr>
        <p:blipFill>
          <a:blip r:embed="rId4">
            <a:alphaModFix/>
          </a:blip>
          <a:stretch>
            <a:fillRect/>
          </a:stretch>
        </p:blipFill>
        <p:spPr>
          <a:xfrm>
            <a:off x="4949625" y="2073088"/>
            <a:ext cx="3944724" cy="2528871"/>
          </a:xfrm>
          <a:prstGeom prst="rect">
            <a:avLst/>
          </a:prstGeom>
          <a:noFill/>
          <a:ln>
            <a:noFill/>
          </a:ln>
        </p:spPr>
      </p:pic>
      <p:sp>
        <p:nvSpPr>
          <p:cNvPr id="655" name="Google Shape;655;p73"/>
          <p:cNvSpPr txBox="1">
            <a:spLocks noGrp="1"/>
          </p:cNvSpPr>
          <p:nvPr>
            <p:ph type="body" idx="1"/>
          </p:nvPr>
        </p:nvSpPr>
        <p:spPr>
          <a:xfrm>
            <a:off x="417625" y="1087043"/>
            <a:ext cx="8308800" cy="5589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a:t>https://shap.readthedocs.io/en/latest/text_examples.html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t>Présentation de la problématique</a:t>
            </a:r>
            <a:endParaRPr/>
          </a:p>
        </p:txBody>
      </p:sp>
      <p:sp>
        <p:nvSpPr>
          <p:cNvPr id="116" name="Google Shape;116;p20"/>
          <p:cNvSpPr txBox="1">
            <a:spLocks noGrp="1"/>
          </p:cNvSpPr>
          <p:nvPr>
            <p:ph type="body" idx="1"/>
          </p:nvPr>
        </p:nvSpPr>
        <p:spPr>
          <a:xfrm>
            <a:off x="417634" y="1087041"/>
            <a:ext cx="8308800" cy="3206400"/>
          </a:xfrm>
          <a:prstGeom prst="rect">
            <a:avLst/>
          </a:prstGeom>
          <a:noFill/>
          <a:ln>
            <a:noFill/>
          </a:ln>
        </p:spPr>
        <p:txBody>
          <a:bodyPr spcFirstLastPara="1" wrap="square" lIns="62300" tIns="38475" rIns="31150" bIns="38475" anchor="t" anchorCtr="0">
            <a:noAutofit/>
          </a:bodyPr>
          <a:lstStyle/>
          <a:p>
            <a:pPr marL="457200" lvl="0" indent="-317500" algn="l" rtl="0">
              <a:lnSpc>
                <a:spcPct val="90000"/>
              </a:lnSpc>
              <a:spcBef>
                <a:spcPts val="1000"/>
              </a:spcBef>
              <a:spcAft>
                <a:spcPts val="0"/>
              </a:spcAft>
              <a:buSzPts val="1400"/>
              <a:buChar char="-"/>
            </a:pPr>
            <a:r>
              <a:rPr lang="fr-FR"/>
              <a:t>Présentation non-technique : objectif, utilité, </a:t>
            </a:r>
            <a:endParaRPr/>
          </a:p>
          <a:p>
            <a:pPr marL="457200" lvl="0" indent="-317500" algn="l" rtl="0">
              <a:lnSpc>
                <a:spcPct val="90000"/>
              </a:lnSpc>
              <a:spcBef>
                <a:spcPts val="0"/>
              </a:spcBef>
              <a:spcAft>
                <a:spcPts val="0"/>
              </a:spcAft>
              <a:buSzPts val="1400"/>
              <a:buChar char="-"/>
            </a:pPr>
            <a:r>
              <a:rPr lang="fr-FR"/>
              <a:t>Présentation technique : apprentissage supervisé, apprentissage non supervisé, machine learning, deep learning</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457200" lvl="0" indent="-317500" algn="l" rtl="0">
              <a:lnSpc>
                <a:spcPct val="90000"/>
              </a:lnSpc>
              <a:spcBef>
                <a:spcPts val="1000"/>
              </a:spcBef>
              <a:spcAft>
                <a:spcPts val="0"/>
              </a:spcAft>
              <a:buSzPts val="1400"/>
              <a:buChar char="-"/>
            </a:pPr>
            <a:r>
              <a:rPr lang="fr-FR"/>
              <a:t>Exemples de problématiques NLP avec la base Open Food Facts</a:t>
            </a:r>
            <a:endParaRPr/>
          </a:p>
          <a:p>
            <a:pPr marL="914400" lvl="1" indent="-304800" algn="l" rtl="0">
              <a:lnSpc>
                <a:spcPct val="90000"/>
              </a:lnSpc>
              <a:spcBef>
                <a:spcPts val="0"/>
              </a:spcBef>
              <a:spcAft>
                <a:spcPts val="0"/>
              </a:spcAft>
              <a:buSzPts val="1200"/>
              <a:buChar char="-"/>
            </a:pPr>
            <a:r>
              <a:rPr lang="fr-FR"/>
              <a:t>Segmenter les produits avec les ingrédients</a:t>
            </a:r>
            <a:endParaRPr/>
          </a:p>
          <a:p>
            <a:pPr marL="914400" lvl="1" indent="-304800" algn="l" rtl="0">
              <a:lnSpc>
                <a:spcPct val="90000"/>
              </a:lnSpc>
              <a:spcBef>
                <a:spcPts val="0"/>
              </a:spcBef>
              <a:spcAft>
                <a:spcPts val="0"/>
              </a:spcAft>
              <a:buSzPts val="1200"/>
              <a:buChar char="-"/>
            </a:pPr>
            <a:r>
              <a:rPr lang="fr-FR"/>
              <a:t>Appliquer le word2vec aux ingrédients : afficher les ingrédients similaires</a:t>
            </a:r>
            <a:endParaRPr/>
          </a:p>
          <a:p>
            <a:pPr marL="914400" lvl="1" indent="-304800" algn="l" rtl="0">
              <a:lnSpc>
                <a:spcPct val="90000"/>
              </a:lnSpc>
              <a:spcBef>
                <a:spcPts val="0"/>
              </a:spcBef>
              <a:spcAft>
                <a:spcPts val="0"/>
              </a:spcAft>
              <a:buSzPts val="1200"/>
              <a:buChar char="-"/>
            </a:pPr>
            <a:r>
              <a:rPr lang="fr-FR"/>
              <a:t>Appliquer le global average pooling pour les produits, et chercher des produits similaires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4"/>
          <p:cNvSpPr txBox="1">
            <a:spLocks noGrp="1"/>
          </p:cNvSpPr>
          <p:nvPr>
            <p:ph type="body" idx="1"/>
          </p:nvPr>
        </p:nvSpPr>
        <p:spPr>
          <a:xfrm>
            <a:off x="185052" y="681540"/>
            <a:ext cx="1263000" cy="1001400"/>
          </a:xfrm>
          <a:prstGeom prst="rect">
            <a:avLst/>
          </a:prstGeom>
          <a:noFill/>
          <a:ln>
            <a:noFill/>
          </a:ln>
        </p:spPr>
        <p:txBody>
          <a:bodyPr spcFirstLastPara="1" wrap="square" lIns="0" tIns="0" rIns="0" bIns="0" anchor="ctr" anchorCtr="0">
            <a:noAutofit/>
          </a:bodyPr>
          <a:lstStyle/>
          <a:p>
            <a:pPr marL="0" lvl="0" indent="0" algn="r" rtl="0">
              <a:lnSpc>
                <a:spcPct val="90000"/>
              </a:lnSpc>
              <a:spcBef>
                <a:spcPts val="200"/>
              </a:spcBef>
              <a:spcAft>
                <a:spcPts val="0"/>
              </a:spcAft>
              <a:buSzPts val="6200"/>
              <a:buNone/>
            </a:pPr>
            <a:r>
              <a:rPr lang="fr-FR"/>
              <a:t>5</a:t>
            </a:r>
            <a:endParaRPr/>
          </a:p>
        </p:txBody>
      </p:sp>
      <p:sp>
        <p:nvSpPr>
          <p:cNvPr id="662" name="Google Shape;662;p74"/>
          <p:cNvSpPr txBox="1">
            <a:spLocks noGrp="1"/>
          </p:cNvSpPr>
          <p:nvPr>
            <p:ph type="body" idx="2"/>
          </p:nvPr>
        </p:nvSpPr>
        <p:spPr>
          <a:xfrm>
            <a:off x="1963300" y="742221"/>
            <a:ext cx="6995700" cy="940800"/>
          </a:xfrm>
          <a:prstGeom prst="rect">
            <a:avLst/>
          </a:prstGeom>
          <a:noFill/>
          <a:ln>
            <a:noFill/>
          </a:ln>
        </p:spPr>
        <p:txBody>
          <a:bodyPr spcFirstLastPara="1" wrap="square" lIns="62300" tIns="38475" rIns="31150" bIns="0" anchor="b" anchorCtr="0">
            <a:noAutofit/>
          </a:bodyPr>
          <a:lstStyle/>
          <a:p>
            <a:pPr marL="0" lvl="0" indent="0" algn="l" rtl="0">
              <a:spcBef>
                <a:spcPts val="200"/>
              </a:spcBef>
              <a:spcAft>
                <a:spcPts val="0"/>
              </a:spcAft>
              <a:buClr>
                <a:srgbClr val="000000"/>
              </a:buClr>
              <a:buSzPts val="3800"/>
              <a:buFont typeface="Arial"/>
              <a:buNone/>
            </a:pPr>
            <a:r>
              <a:rPr lang="fr-FR"/>
              <a:t>Annexes</a:t>
            </a:r>
            <a:endParaRPr/>
          </a:p>
        </p:txBody>
      </p:sp>
      <p:sp>
        <p:nvSpPr>
          <p:cNvPr id="663" name="Google Shape;663;p74"/>
          <p:cNvSpPr txBox="1">
            <a:spLocks noGrp="1"/>
          </p:cNvSpPr>
          <p:nvPr>
            <p:ph type="body" idx="3"/>
          </p:nvPr>
        </p:nvSpPr>
        <p:spPr>
          <a:xfrm>
            <a:off x="1963283" y="2029478"/>
            <a:ext cx="6723300" cy="2565300"/>
          </a:xfrm>
          <a:prstGeom prst="rect">
            <a:avLst/>
          </a:prstGeom>
          <a:noFill/>
          <a:ln>
            <a:noFill/>
          </a:ln>
        </p:spPr>
        <p:txBody>
          <a:bodyPr spcFirstLastPara="1" wrap="square" lIns="62300" tIns="38475" rIns="31150" bIns="38475" anchor="t" anchorCtr="0">
            <a:noAutofit/>
          </a:bodyPr>
          <a:lstStyle/>
          <a:p>
            <a:pPr marL="393700" lvl="0" indent="-304800" algn="l" rtl="0">
              <a:lnSpc>
                <a:spcPct val="90000"/>
              </a:lnSpc>
              <a:spcBef>
                <a:spcPts val="200"/>
              </a:spcBef>
              <a:spcAft>
                <a:spcPts val="0"/>
              </a:spcAft>
              <a:buSzPts val="1800"/>
              <a:buChar char="▪"/>
            </a:pPr>
            <a:r>
              <a:rPr lang="fr-FR" sz="1800"/>
              <a:t>Templates</a:t>
            </a:r>
            <a:endParaRPr sz="1800"/>
          </a:p>
          <a:p>
            <a:pPr marL="0" lvl="0" indent="0" algn="l" rtl="0">
              <a:lnSpc>
                <a:spcPct val="90000"/>
              </a:lnSpc>
              <a:spcBef>
                <a:spcPts val="200"/>
              </a:spcBef>
              <a:spcAft>
                <a:spcPts val="0"/>
              </a:spcAft>
              <a:buNone/>
            </a:pP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75"/>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endParaRPr/>
          </a:p>
        </p:txBody>
      </p:sp>
      <p:sp>
        <p:nvSpPr>
          <p:cNvPr id="669" name="Google Shape;669;p75"/>
          <p:cNvSpPr/>
          <p:nvPr/>
        </p:nvSpPr>
        <p:spPr>
          <a:xfrm>
            <a:off x="869255" y="1113588"/>
            <a:ext cx="1470900" cy="793200"/>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3450" tIns="39550" rIns="93450"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sp>
        <p:nvSpPr>
          <p:cNvPr id="670" name="Google Shape;670;p75"/>
          <p:cNvSpPr/>
          <p:nvPr/>
        </p:nvSpPr>
        <p:spPr>
          <a:xfrm>
            <a:off x="2535823" y="1113588"/>
            <a:ext cx="6076200" cy="793200"/>
          </a:xfrm>
          <a:prstGeom prst="rect">
            <a:avLst/>
          </a:prstGeom>
          <a:solidFill>
            <a:srgbClr val="E9E4E1"/>
          </a:solidFill>
          <a:ln>
            <a:noFill/>
          </a:ln>
        </p:spPr>
        <p:txBody>
          <a:bodyPr spcFirstLastPara="1" wrap="square" lIns="62300" tIns="62300" rIns="31150" bIns="38475"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chemeClr val="accent3"/>
              </a:buClr>
              <a:buSzPts val="1000"/>
              <a:buFont typeface="Arial"/>
              <a:buChar char="–"/>
            </a:pPr>
            <a:r>
              <a:rPr lang="fr-FR" sz="1000" b="0" i="0" u="none" strike="noStrike" cap="none">
                <a:solidFill>
                  <a:srgbClr val="746457"/>
                </a:solidFill>
                <a:latin typeface="Calibri"/>
                <a:ea typeface="Calibri"/>
                <a:cs typeface="Calibri"/>
                <a:sym typeface="Calibri"/>
              </a:rPr>
              <a:t>Texte </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chemeClr val="accent3"/>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671" name="Google Shape;671;p75"/>
          <p:cNvSpPr/>
          <p:nvPr/>
        </p:nvSpPr>
        <p:spPr>
          <a:xfrm>
            <a:off x="869255" y="2094104"/>
            <a:ext cx="1470900" cy="793200"/>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3450" tIns="39550" rIns="93450"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sp>
        <p:nvSpPr>
          <p:cNvPr id="672" name="Google Shape;672;p75"/>
          <p:cNvSpPr/>
          <p:nvPr/>
        </p:nvSpPr>
        <p:spPr>
          <a:xfrm>
            <a:off x="2535823" y="2094104"/>
            <a:ext cx="6076200" cy="793200"/>
          </a:xfrm>
          <a:prstGeom prst="rect">
            <a:avLst/>
          </a:prstGeom>
          <a:solidFill>
            <a:srgbClr val="E9E4E1"/>
          </a:solidFill>
          <a:ln>
            <a:noFill/>
          </a:ln>
        </p:spPr>
        <p:txBody>
          <a:bodyPr spcFirstLastPara="1" wrap="square" lIns="62300" tIns="62300" rIns="31150" bIns="38475"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chemeClr val="accent3"/>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chemeClr val="accent3"/>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673" name="Google Shape;673;p75"/>
          <p:cNvSpPr/>
          <p:nvPr/>
        </p:nvSpPr>
        <p:spPr>
          <a:xfrm>
            <a:off x="869255" y="3074621"/>
            <a:ext cx="1470900" cy="793200"/>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3450" tIns="39550" rIns="93450"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FFFFFF"/>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sp>
        <p:nvSpPr>
          <p:cNvPr id="674" name="Google Shape;674;p75"/>
          <p:cNvSpPr/>
          <p:nvPr/>
        </p:nvSpPr>
        <p:spPr>
          <a:xfrm>
            <a:off x="2535823" y="3074621"/>
            <a:ext cx="6076200" cy="793200"/>
          </a:xfrm>
          <a:prstGeom prst="rect">
            <a:avLst/>
          </a:prstGeom>
          <a:solidFill>
            <a:srgbClr val="E9E4E1"/>
          </a:solidFill>
          <a:ln>
            <a:noFill/>
          </a:ln>
        </p:spPr>
        <p:txBody>
          <a:bodyPr spcFirstLastPara="1" wrap="square" lIns="62300" tIns="62300" rIns="31150" bIns="38475"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chemeClr val="accent3"/>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chemeClr val="accent3"/>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pic>
        <p:nvPicPr>
          <p:cNvPr id="675" name="Google Shape;675;p75"/>
          <p:cNvPicPr preferRelativeResize="0"/>
          <p:nvPr/>
        </p:nvPicPr>
        <p:blipFill rotWithShape="1">
          <a:blip r:embed="rId3">
            <a:alphaModFix/>
          </a:blip>
          <a:srcRect/>
          <a:stretch/>
        </p:blipFill>
        <p:spPr>
          <a:xfrm>
            <a:off x="420087" y="1384603"/>
            <a:ext cx="372016" cy="245565"/>
          </a:xfrm>
          <a:prstGeom prst="rect">
            <a:avLst/>
          </a:prstGeom>
          <a:noFill/>
          <a:ln>
            <a:noFill/>
          </a:ln>
        </p:spPr>
      </p:pic>
      <p:pic>
        <p:nvPicPr>
          <p:cNvPr id="676" name="Google Shape;676;p75"/>
          <p:cNvPicPr preferRelativeResize="0"/>
          <p:nvPr/>
        </p:nvPicPr>
        <p:blipFill rotWithShape="1">
          <a:blip r:embed="rId3">
            <a:alphaModFix/>
          </a:blip>
          <a:srcRect/>
          <a:stretch/>
        </p:blipFill>
        <p:spPr>
          <a:xfrm>
            <a:off x="420087" y="2354912"/>
            <a:ext cx="372016" cy="245565"/>
          </a:xfrm>
          <a:prstGeom prst="rect">
            <a:avLst/>
          </a:prstGeom>
          <a:noFill/>
          <a:ln>
            <a:noFill/>
          </a:ln>
        </p:spPr>
      </p:pic>
      <p:pic>
        <p:nvPicPr>
          <p:cNvPr id="677" name="Google Shape;677;p75"/>
          <p:cNvPicPr preferRelativeResize="0"/>
          <p:nvPr/>
        </p:nvPicPr>
        <p:blipFill rotWithShape="1">
          <a:blip r:embed="rId3">
            <a:alphaModFix/>
          </a:blip>
          <a:srcRect/>
          <a:stretch/>
        </p:blipFill>
        <p:spPr>
          <a:xfrm>
            <a:off x="420087" y="3348475"/>
            <a:ext cx="372016" cy="245565"/>
          </a:xfrm>
          <a:prstGeom prst="rect">
            <a:avLst/>
          </a:prstGeom>
          <a:noFill/>
          <a:ln>
            <a:noFill/>
          </a:ln>
        </p:spPr>
      </p:pic>
      <p:grpSp>
        <p:nvGrpSpPr>
          <p:cNvPr id="678" name="Google Shape;678;p75"/>
          <p:cNvGrpSpPr/>
          <p:nvPr/>
        </p:nvGrpSpPr>
        <p:grpSpPr>
          <a:xfrm>
            <a:off x="531948" y="4389834"/>
            <a:ext cx="8080334" cy="409576"/>
            <a:chOff x="644524" y="5820999"/>
            <a:chExt cx="8753476" cy="546101"/>
          </a:xfrm>
        </p:grpSpPr>
        <p:sp>
          <p:nvSpPr>
            <p:cNvPr id="679" name="Google Shape;679;p75"/>
            <p:cNvSpPr/>
            <p:nvPr/>
          </p:nvSpPr>
          <p:spPr>
            <a:xfrm>
              <a:off x="745068" y="5821000"/>
              <a:ext cx="8652932" cy="546100"/>
            </a:xfrm>
            <a:prstGeom prst="rect">
              <a:avLst/>
            </a:prstGeom>
            <a:solidFill>
              <a:schemeClr val="dk2"/>
            </a:solidFill>
            <a:ln w="9525" cap="flat" cmpd="sng">
              <a:solidFill>
                <a:schemeClr val="dk2"/>
              </a:solidFill>
              <a:prstDash val="solid"/>
              <a:miter lim="800000"/>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1" u="none" strike="noStrike" cap="none">
                  <a:solidFill>
                    <a:schemeClr val="dk1"/>
                  </a:solidFill>
                  <a:latin typeface="Calibri"/>
                  <a:ea typeface="Calibri"/>
                  <a:cs typeface="Calibri"/>
                  <a:sym typeface="Calibri"/>
                </a:rPr>
                <a:t>Kicker</a:t>
              </a:r>
              <a:endParaRPr sz="1200" b="0" i="0" u="none" strike="noStrike" cap="none">
                <a:solidFill>
                  <a:srgbClr val="000000"/>
                </a:solidFill>
                <a:latin typeface="Arial"/>
                <a:ea typeface="Arial"/>
                <a:cs typeface="Arial"/>
                <a:sym typeface="Arial"/>
              </a:endParaRPr>
            </a:p>
          </p:txBody>
        </p:sp>
        <p:cxnSp>
          <p:nvCxnSpPr>
            <p:cNvPr id="680" name="Google Shape;680;p75"/>
            <p:cNvCxnSpPr/>
            <p:nvPr/>
          </p:nvCxnSpPr>
          <p:spPr>
            <a:xfrm rot="10800000">
              <a:off x="644524" y="5820999"/>
              <a:ext cx="794" cy="546100"/>
            </a:xfrm>
            <a:prstGeom prst="straightConnector1">
              <a:avLst/>
            </a:prstGeom>
            <a:solidFill>
              <a:schemeClr val="accent1"/>
            </a:solidFill>
            <a:ln w="57150" cap="flat" cmpd="sng">
              <a:solidFill>
                <a:srgbClr val="BA1C3A"/>
              </a:solidFill>
              <a:prstDash val="solid"/>
              <a:round/>
              <a:headEnd type="none" w="sm" len="sm"/>
              <a:tailEnd type="none" w="sm" len="sm"/>
            </a:ln>
          </p:spPr>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76"/>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endParaRPr/>
          </a:p>
        </p:txBody>
      </p:sp>
      <p:grpSp>
        <p:nvGrpSpPr>
          <p:cNvPr id="686" name="Google Shape;686;p76"/>
          <p:cNvGrpSpPr/>
          <p:nvPr/>
        </p:nvGrpSpPr>
        <p:grpSpPr>
          <a:xfrm>
            <a:off x="531948" y="4389834"/>
            <a:ext cx="8080334" cy="409576"/>
            <a:chOff x="644524" y="5820999"/>
            <a:chExt cx="8753476" cy="546101"/>
          </a:xfrm>
        </p:grpSpPr>
        <p:sp>
          <p:nvSpPr>
            <p:cNvPr id="687" name="Google Shape;687;p76"/>
            <p:cNvSpPr/>
            <p:nvPr/>
          </p:nvSpPr>
          <p:spPr>
            <a:xfrm>
              <a:off x="745068" y="5821000"/>
              <a:ext cx="8652932" cy="546100"/>
            </a:xfrm>
            <a:prstGeom prst="rect">
              <a:avLst/>
            </a:prstGeom>
            <a:solidFill>
              <a:schemeClr val="dk2"/>
            </a:solidFill>
            <a:ln w="9525" cap="flat" cmpd="sng">
              <a:solidFill>
                <a:schemeClr val="dk2"/>
              </a:solidFill>
              <a:prstDash val="solid"/>
              <a:miter lim="800000"/>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1" u="none" strike="noStrike" cap="none">
                  <a:solidFill>
                    <a:schemeClr val="dk1"/>
                  </a:solidFill>
                  <a:latin typeface="Calibri"/>
                  <a:ea typeface="Calibri"/>
                  <a:cs typeface="Calibri"/>
                  <a:sym typeface="Calibri"/>
                </a:rPr>
                <a:t>Kicker</a:t>
              </a:r>
              <a:endParaRPr sz="1200" b="0" i="0" u="none" strike="noStrike" cap="none">
                <a:solidFill>
                  <a:srgbClr val="000000"/>
                </a:solidFill>
                <a:latin typeface="Arial"/>
                <a:ea typeface="Arial"/>
                <a:cs typeface="Arial"/>
                <a:sym typeface="Arial"/>
              </a:endParaRPr>
            </a:p>
          </p:txBody>
        </p:sp>
        <p:cxnSp>
          <p:nvCxnSpPr>
            <p:cNvPr id="688" name="Google Shape;688;p76"/>
            <p:cNvCxnSpPr/>
            <p:nvPr/>
          </p:nvCxnSpPr>
          <p:spPr>
            <a:xfrm rot="10800000">
              <a:off x="644524" y="5820999"/>
              <a:ext cx="794" cy="546100"/>
            </a:xfrm>
            <a:prstGeom prst="straightConnector1">
              <a:avLst/>
            </a:prstGeom>
            <a:solidFill>
              <a:schemeClr val="accent1"/>
            </a:solidFill>
            <a:ln w="57150" cap="flat" cmpd="sng">
              <a:solidFill>
                <a:srgbClr val="BA1C3A"/>
              </a:solidFill>
              <a:prstDash val="solid"/>
              <a:round/>
              <a:headEnd type="none" w="sm" len="sm"/>
              <a:tailEnd type="none" w="sm" len="sm"/>
            </a:ln>
          </p:spPr>
        </p:cxnSp>
      </p:grpSp>
      <p:grpSp>
        <p:nvGrpSpPr>
          <p:cNvPr id="689" name="Google Shape;689;p76"/>
          <p:cNvGrpSpPr/>
          <p:nvPr/>
        </p:nvGrpSpPr>
        <p:grpSpPr>
          <a:xfrm>
            <a:off x="480657" y="1152525"/>
            <a:ext cx="8177051" cy="2847080"/>
            <a:chOff x="483305" y="1530985"/>
            <a:chExt cx="8858250" cy="3796107"/>
          </a:xfrm>
        </p:grpSpPr>
        <p:sp>
          <p:nvSpPr>
            <p:cNvPr id="690" name="Google Shape;690;p76"/>
            <p:cNvSpPr/>
            <p:nvPr/>
          </p:nvSpPr>
          <p:spPr>
            <a:xfrm>
              <a:off x="483305" y="1945121"/>
              <a:ext cx="2681550" cy="3381971"/>
            </a:xfrm>
            <a:prstGeom prst="rect">
              <a:avLst/>
            </a:prstGeom>
            <a:no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000" b="0" i="0" u="none" strike="noStrike" cap="none">
                <a:solidFill>
                  <a:srgbClr val="746457"/>
                </a:solidFill>
                <a:latin typeface="Calibri"/>
                <a:ea typeface="Calibri"/>
                <a:cs typeface="Calibri"/>
                <a:sym typeface="Calibri"/>
              </a:endParaRPr>
            </a:p>
          </p:txBody>
        </p:sp>
        <p:sp>
          <p:nvSpPr>
            <p:cNvPr id="691" name="Google Shape;691;p76"/>
            <p:cNvSpPr/>
            <p:nvPr/>
          </p:nvSpPr>
          <p:spPr>
            <a:xfrm>
              <a:off x="483305" y="1530985"/>
              <a:ext cx="2681550" cy="308670"/>
            </a:xfrm>
            <a:prstGeom prst="rect">
              <a:avLst/>
            </a:prstGeom>
            <a:noFill/>
            <a:ln>
              <a:noFill/>
            </a:ln>
          </p:spPr>
          <p:txBody>
            <a:bodyPr spcFirstLastPara="1" wrap="square" lIns="0" tIns="31150" rIns="0" bIns="31150" anchor="b"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692" name="Google Shape;692;p76"/>
            <p:cNvCxnSpPr/>
            <p:nvPr/>
          </p:nvCxnSpPr>
          <p:spPr>
            <a:xfrm>
              <a:off x="483305" y="1847794"/>
              <a:ext cx="2681550" cy="0"/>
            </a:xfrm>
            <a:prstGeom prst="straightConnector1">
              <a:avLst/>
            </a:prstGeom>
            <a:noFill/>
            <a:ln w="19050" cap="flat" cmpd="sng">
              <a:solidFill>
                <a:srgbClr val="B7ACA4"/>
              </a:solidFill>
              <a:prstDash val="solid"/>
              <a:round/>
              <a:headEnd type="none" w="sm" len="sm"/>
              <a:tailEnd type="none" w="sm" len="sm"/>
            </a:ln>
          </p:spPr>
        </p:cxnSp>
        <p:sp>
          <p:nvSpPr>
            <p:cNvPr id="693" name="Google Shape;693;p76"/>
            <p:cNvSpPr/>
            <p:nvPr/>
          </p:nvSpPr>
          <p:spPr>
            <a:xfrm>
              <a:off x="3571655" y="1935093"/>
              <a:ext cx="2681550" cy="3381971"/>
            </a:xfrm>
            <a:prstGeom prst="rect">
              <a:avLst/>
            </a:prstGeom>
            <a:no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000" b="0" i="0" u="none" strike="noStrike" cap="none">
                <a:solidFill>
                  <a:srgbClr val="746457"/>
                </a:solidFill>
                <a:latin typeface="Calibri"/>
                <a:ea typeface="Calibri"/>
                <a:cs typeface="Calibri"/>
                <a:sym typeface="Calibri"/>
              </a:endParaRPr>
            </a:p>
          </p:txBody>
        </p:sp>
        <p:sp>
          <p:nvSpPr>
            <p:cNvPr id="694" name="Google Shape;694;p76"/>
            <p:cNvSpPr/>
            <p:nvPr/>
          </p:nvSpPr>
          <p:spPr>
            <a:xfrm>
              <a:off x="3571655" y="1530985"/>
              <a:ext cx="2681550" cy="308670"/>
            </a:xfrm>
            <a:prstGeom prst="rect">
              <a:avLst/>
            </a:prstGeom>
            <a:noFill/>
            <a:ln>
              <a:noFill/>
            </a:ln>
          </p:spPr>
          <p:txBody>
            <a:bodyPr spcFirstLastPara="1" wrap="square" lIns="0" tIns="31150" rIns="0" bIns="31150" anchor="b"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695" name="Google Shape;695;p76"/>
            <p:cNvCxnSpPr/>
            <p:nvPr/>
          </p:nvCxnSpPr>
          <p:spPr>
            <a:xfrm>
              <a:off x="3571655" y="1839654"/>
              <a:ext cx="2681550" cy="0"/>
            </a:xfrm>
            <a:prstGeom prst="straightConnector1">
              <a:avLst/>
            </a:prstGeom>
            <a:noFill/>
            <a:ln w="19050" cap="flat" cmpd="sng">
              <a:solidFill>
                <a:srgbClr val="B7ACA4"/>
              </a:solidFill>
              <a:prstDash val="solid"/>
              <a:round/>
              <a:headEnd type="none" w="sm" len="sm"/>
              <a:tailEnd type="none" w="sm" len="sm"/>
            </a:ln>
          </p:spPr>
        </p:cxnSp>
        <p:sp>
          <p:nvSpPr>
            <p:cNvPr id="696" name="Google Shape;696;p76"/>
            <p:cNvSpPr/>
            <p:nvPr/>
          </p:nvSpPr>
          <p:spPr>
            <a:xfrm>
              <a:off x="6660005" y="1935093"/>
              <a:ext cx="2681550" cy="3381971"/>
            </a:xfrm>
            <a:prstGeom prst="rect">
              <a:avLst/>
            </a:prstGeom>
            <a:no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000" b="0" i="0" u="none" strike="noStrike" cap="none">
                <a:solidFill>
                  <a:srgbClr val="746457"/>
                </a:solidFill>
                <a:latin typeface="Calibri"/>
                <a:ea typeface="Calibri"/>
                <a:cs typeface="Calibri"/>
                <a:sym typeface="Calibri"/>
              </a:endParaRPr>
            </a:p>
          </p:txBody>
        </p:sp>
        <p:sp>
          <p:nvSpPr>
            <p:cNvPr id="697" name="Google Shape;697;p76"/>
            <p:cNvSpPr/>
            <p:nvPr/>
          </p:nvSpPr>
          <p:spPr>
            <a:xfrm>
              <a:off x="6660005" y="1530985"/>
              <a:ext cx="2681550" cy="308670"/>
            </a:xfrm>
            <a:prstGeom prst="rect">
              <a:avLst/>
            </a:prstGeom>
            <a:noFill/>
            <a:ln>
              <a:noFill/>
            </a:ln>
          </p:spPr>
          <p:txBody>
            <a:bodyPr spcFirstLastPara="1" wrap="square" lIns="0" tIns="31150" rIns="0" bIns="31150" anchor="b"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698" name="Google Shape;698;p76"/>
            <p:cNvCxnSpPr/>
            <p:nvPr/>
          </p:nvCxnSpPr>
          <p:spPr>
            <a:xfrm>
              <a:off x="6660005" y="1839654"/>
              <a:ext cx="2681550" cy="0"/>
            </a:xfrm>
            <a:prstGeom prst="straightConnector1">
              <a:avLst/>
            </a:prstGeom>
            <a:noFill/>
            <a:ln w="19050" cap="flat" cmpd="sng">
              <a:solidFill>
                <a:srgbClr val="B7ACA4"/>
              </a:solidFill>
              <a:prstDash val="solid"/>
              <a:round/>
              <a:headEnd type="none" w="sm" len="sm"/>
              <a:tailEnd type="none" w="sm" len="sm"/>
            </a:ln>
          </p:spPr>
        </p:cxn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7"/>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endParaRPr/>
          </a:p>
        </p:txBody>
      </p:sp>
      <p:sp>
        <p:nvSpPr>
          <p:cNvPr id="704" name="Google Shape;704;p77"/>
          <p:cNvSpPr/>
          <p:nvPr/>
        </p:nvSpPr>
        <p:spPr>
          <a:xfrm>
            <a:off x="629058" y="1148480"/>
            <a:ext cx="3807000" cy="1315200"/>
          </a:xfrm>
          <a:prstGeom prst="rect">
            <a:avLst/>
          </a:prstGeom>
          <a:solidFill>
            <a:schemeClr val="accent5"/>
          </a:solid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000" b="0" i="0" u="none" strike="noStrike" cap="none">
              <a:solidFill>
                <a:srgbClr val="746457"/>
              </a:solidFill>
              <a:latin typeface="Calibri"/>
              <a:ea typeface="Calibri"/>
              <a:cs typeface="Calibri"/>
              <a:sym typeface="Calibri"/>
            </a:endParaRPr>
          </a:p>
        </p:txBody>
      </p:sp>
      <p:sp>
        <p:nvSpPr>
          <p:cNvPr id="705" name="Google Shape;705;p77"/>
          <p:cNvSpPr/>
          <p:nvPr/>
        </p:nvSpPr>
        <p:spPr>
          <a:xfrm>
            <a:off x="4789831" y="1148480"/>
            <a:ext cx="3807000" cy="1315200"/>
          </a:xfrm>
          <a:prstGeom prst="rect">
            <a:avLst/>
          </a:prstGeom>
          <a:solidFill>
            <a:schemeClr val="accent5"/>
          </a:solid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000" b="0" i="0" u="none" strike="noStrike" cap="none">
              <a:solidFill>
                <a:srgbClr val="746457"/>
              </a:solidFill>
              <a:latin typeface="Calibri"/>
              <a:ea typeface="Calibri"/>
              <a:cs typeface="Calibri"/>
              <a:sym typeface="Calibri"/>
            </a:endParaRPr>
          </a:p>
        </p:txBody>
      </p:sp>
      <p:sp>
        <p:nvSpPr>
          <p:cNvPr id="706" name="Google Shape;706;p77"/>
          <p:cNvSpPr/>
          <p:nvPr/>
        </p:nvSpPr>
        <p:spPr>
          <a:xfrm>
            <a:off x="629058" y="2884409"/>
            <a:ext cx="3807000" cy="1315200"/>
          </a:xfrm>
          <a:prstGeom prst="rect">
            <a:avLst/>
          </a:prstGeom>
          <a:solidFill>
            <a:schemeClr val="accent5"/>
          </a:solid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000" b="0" i="0" u="none" strike="noStrike" cap="none">
              <a:solidFill>
                <a:srgbClr val="746457"/>
              </a:solidFill>
              <a:latin typeface="Calibri"/>
              <a:ea typeface="Calibri"/>
              <a:cs typeface="Calibri"/>
              <a:sym typeface="Calibri"/>
            </a:endParaRPr>
          </a:p>
        </p:txBody>
      </p:sp>
      <p:sp>
        <p:nvSpPr>
          <p:cNvPr id="707" name="Google Shape;707;p77"/>
          <p:cNvSpPr/>
          <p:nvPr/>
        </p:nvSpPr>
        <p:spPr>
          <a:xfrm>
            <a:off x="4789831" y="2884409"/>
            <a:ext cx="3807000" cy="1315200"/>
          </a:xfrm>
          <a:prstGeom prst="rect">
            <a:avLst/>
          </a:prstGeom>
          <a:solidFill>
            <a:schemeClr val="accent5"/>
          </a:solid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Niveau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Niveau 2</a:t>
            </a:r>
            <a:endParaRPr sz="1200" b="0" i="0" u="none" strike="noStrike" cap="none">
              <a:solidFill>
                <a:srgbClr val="000000"/>
              </a:solidFill>
              <a:latin typeface="Arial"/>
              <a:ea typeface="Arial"/>
              <a:cs typeface="Arial"/>
              <a:sym typeface="Arial"/>
            </a:endParaRPr>
          </a:p>
          <a:p>
            <a:pPr marL="762000" marR="0" lvl="2" indent="-146050" algn="l" rtl="0">
              <a:lnSpc>
                <a:spcPct val="90000"/>
              </a:lnSpc>
              <a:spcBef>
                <a:spcPts val="300"/>
              </a:spcBef>
              <a:spcAft>
                <a:spcPts val="0"/>
              </a:spcAft>
              <a:buClr>
                <a:srgbClr val="746457"/>
              </a:buClr>
              <a:buSzPts val="1100"/>
              <a:buFont typeface="Arial"/>
              <a:buChar char="•"/>
            </a:pPr>
            <a:r>
              <a:rPr lang="fr-FR" sz="1000" b="0" i="0" u="none" strike="noStrike" cap="none">
                <a:solidFill>
                  <a:srgbClr val="746457"/>
                </a:solidFill>
                <a:latin typeface="Calibri"/>
                <a:ea typeface="Calibri"/>
                <a:cs typeface="Calibri"/>
                <a:sym typeface="Calibri"/>
              </a:rPr>
              <a:t>Niveau 3</a:t>
            </a:r>
            <a:endParaRPr sz="1000" b="0" i="0" u="none" strike="noStrike" cap="none">
              <a:solidFill>
                <a:srgbClr val="746457"/>
              </a:solidFill>
              <a:latin typeface="Calibri"/>
              <a:ea typeface="Calibri"/>
              <a:cs typeface="Calibri"/>
              <a:sym typeface="Calibri"/>
            </a:endParaRPr>
          </a:p>
        </p:txBody>
      </p:sp>
      <p:grpSp>
        <p:nvGrpSpPr>
          <p:cNvPr id="708" name="Google Shape;708;p77"/>
          <p:cNvGrpSpPr/>
          <p:nvPr/>
        </p:nvGrpSpPr>
        <p:grpSpPr>
          <a:xfrm>
            <a:off x="629032" y="848062"/>
            <a:ext cx="3806997" cy="237607"/>
            <a:chOff x="780258" y="1587431"/>
            <a:chExt cx="2681550" cy="316809"/>
          </a:xfrm>
        </p:grpSpPr>
        <p:sp>
          <p:nvSpPr>
            <p:cNvPr id="709" name="Google Shape;709;p77"/>
            <p:cNvSpPr/>
            <p:nvPr/>
          </p:nvSpPr>
          <p:spPr>
            <a:xfrm>
              <a:off x="780258" y="1587431"/>
              <a:ext cx="2681550" cy="308670"/>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10" name="Google Shape;710;p77"/>
            <p:cNvCxnSpPr/>
            <p:nvPr/>
          </p:nvCxnSpPr>
          <p:spPr>
            <a:xfrm>
              <a:off x="780258" y="1904240"/>
              <a:ext cx="268155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grpSp>
        <p:nvGrpSpPr>
          <p:cNvPr id="711" name="Google Shape;711;p77"/>
          <p:cNvGrpSpPr/>
          <p:nvPr/>
        </p:nvGrpSpPr>
        <p:grpSpPr>
          <a:xfrm>
            <a:off x="4789805" y="843558"/>
            <a:ext cx="3806997" cy="237607"/>
            <a:chOff x="780258" y="1587431"/>
            <a:chExt cx="2681550" cy="316809"/>
          </a:xfrm>
        </p:grpSpPr>
        <p:sp>
          <p:nvSpPr>
            <p:cNvPr id="712" name="Google Shape;712;p77"/>
            <p:cNvSpPr/>
            <p:nvPr/>
          </p:nvSpPr>
          <p:spPr>
            <a:xfrm>
              <a:off x="780258" y="1587431"/>
              <a:ext cx="2681550" cy="308670"/>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13" name="Google Shape;713;p77"/>
            <p:cNvCxnSpPr/>
            <p:nvPr/>
          </p:nvCxnSpPr>
          <p:spPr>
            <a:xfrm>
              <a:off x="780258" y="1904240"/>
              <a:ext cx="268155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grpSp>
        <p:nvGrpSpPr>
          <p:cNvPr id="714" name="Google Shape;714;p77"/>
          <p:cNvGrpSpPr/>
          <p:nvPr/>
        </p:nvGrpSpPr>
        <p:grpSpPr>
          <a:xfrm>
            <a:off x="629032" y="2576254"/>
            <a:ext cx="3806997" cy="237607"/>
            <a:chOff x="780258" y="1587431"/>
            <a:chExt cx="2681550" cy="316809"/>
          </a:xfrm>
        </p:grpSpPr>
        <p:sp>
          <p:nvSpPr>
            <p:cNvPr id="715" name="Google Shape;715;p77"/>
            <p:cNvSpPr/>
            <p:nvPr/>
          </p:nvSpPr>
          <p:spPr>
            <a:xfrm>
              <a:off x="780258" y="1587431"/>
              <a:ext cx="2681550" cy="308670"/>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16" name="Google Shape;716;p77"/>
            <p:cNvCxnSpPr/>
            <p:nvPr/>
          </p:nvCxnSpPr>
          <p:spPr>
            <a:xfrm>
              <a:off x="780258" y="1904240"/>
              <a:ext cx="268155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grpSp>
        <p:nvGrpSpPr>
          <p:cNvPr id="717" name="Google Shape;717;p77"/>
          <p:cNvGrpSpPr/>
          <p:nvPr/>
        </p:nvGrpSpPr>
        <p:grpSpPr>
          <a:xfrm>
            <a:off x="4789805" y="2571750"/>
            <a:ext cx="3806997" cy="237607"/>
            <a:chOff x="780258" y="1587431"/>
            <a:chExt cx="2681550" cy="316809"/>
          </a:xfrm>
        </p:grpSpPr>
        <p:sp>
          <p:nvSpPr>
            <p:cNvPr id="718" name="Google Shape;718;p77"/>
            <p:cNvSpPr/>
            <p:nvPr/>
          </p:nvSpPr>
          <p:spPr>
            <a:xfrm>
              <a:off x="780258" y="1587431"/>
              <a:ext cx="2681550" cy="308670"/>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19" name="Google Shape;719;p77"/>
            <p:cNvCxnSpPr/>
            <p:nvPr/>
          </p:nvCxnSpPr>
          <p:spPr>
            <a:xfrm>
              <a:off x="780258" y="1904240"/>
              <a:ext cx="268155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8"/>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endParaRPr/>
          </a:p>
        </p:txBody>
      </p:sp>
      <p:grpSp>
        <p:nvGrpSpPr>
          <p:cNvPr id="725" name="Google Shape;725;p78"/>
          <p:cNvGrpSpPr/>
          <p:nvPr/>
        </p:nvGrpSpPr>
        <p:grpSpPr>
          <a:xfrm>
            <a:off x="531948" y="4389834"/>
            <a:ext cx="8080334" cy="409576"/>
            <a:chOff x="644524" y="5820999"/>
            <a:chExt cx="8753476" cy="546101"/>
          </a:xfrm>
        </p:grpSpPr>
        <p:sp>
          <p:nvSpPr>
            <p:cNvPr id="726" name="Google Shape;726;p78"/>
            <p:cNvSpPr/>
            <p:nvPr/>
          </p:nvSpPr>
          <p:spPr>
            <a:xfrm>
              <a:off x="745068" y="5821000"/>
              <a:ext cx="8652932" cy="546100"/>
            </a:xfrm>
            <a:prstGeom prst="rect">
              <a:avLst/>
            </a:prstGeom>
            <a:solidFill>
              <a:schemeClr val="dk2"/>
            </a:solidFill>
            <a:ln w="9525" cap="flat" cmpd="sng">
              <a:solidFill>
                <a:schemeClr val="dk2"/>
              </a:solidFill>
              <a:prstDash val="solid"/>
              <a:miter lim="800000"/>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1" u="none" strike="noStrike" cap="none">
                  <a:solidFill>
                    <a:srgbClr val="13264A"/>
                  </a:solidFill>
                  <a:latin typeface="Calibri"/>
                  <a:ea typeface="Calibri"/>
                  <a:cs typeface="Calibri"/>
                  <a:sym typeface="Calibri"/>
                </a:rPr>
                <a:t>Kicker</a:t>
              </a:r>
              <a:endParaRPr sz="1200" b="0" i="0" u="none" strike="noStrike" cap="none">
                <a:solidFill>
                  <a:srgbClr val="000000"/>
                </a:solidFill>
                <a:latin typeface="Arial"/>
                <a:ea typeface="Arial"/>
                <a:cs typeface="Arial"/>
                <a:sym typeface="Arial"/>
              </a:endParaRPr>
            </a:p>
          </p:txBody>
        </p:sp>
        <p:cxnSp>
          <p:nvCxnSpPr>
            <p:cNvPr id="727" name="Google Shape;727;p78"/>
            <p:cNvCxnSpPr/>
            <p:nvPr/>
          </p:nvCxnSpPr>
          <p:spPr>
            <a:xfrm rot="10800000">
              <a:off x="644524" y="5820999"/>
              <a:ext cx="794" cy="546100"/>
            </a:xfrm>
            <a:prstGeom prst="straightConnector1">
              <a:avLst/>
            </a:prstGeom>
            <a:solidFill>
              <a:schemeClr val="accent1"/>
            </a:solidFill>
            <a:ln w="57150" cap="flat" cmpd="sng">
              <a:solidFill>
                <a:srgbClr val="BA1C3A"/>
              </a:solidFill>
              <a:prstDash val="solid"/>
              <a:round/>
              <a:headEnd type="none" w="sm" len="sm"/>
              <a:tailEnd type="none" w="sm" len="sm"/>
            </a:ln>
          </p:spPr>
        </p:cxnSp>
      </p:grpSp>
      <p:sp>
        <p:nvSpPr>
          <p:cNvPr id="728" name="Google Shape;728;p78"/>
          <p:cNvSpPr txBox="1"/>
          <p:nvPr/>
        </p:nvSpPr>
        <p:spPr>
          <a:xfrm>
            <a:off x="734148" y="1596236"/>
            <a:ext cx="1688100" cy="647700"/>
          </a:xfrm>
          <a:prstGeom prst="rect">
            <a:avLst/>
          </a:prstGeom>
          <a:solidFill>
            <a:srgbClr val="13264A"/>
          </a:solidFill>
          <a:ln>
            <a:noFill/>
          </a:ln>
        </p:spPr>
        <p:txBody>
          <a:bodyPr spcFirstLastPara="1" wrap="square" lIns="79125" tIns="62300" rIns="79125" bIns="62300" anchor="ctr" anchorCtr="0">
            <a:noAutofit/>
          </a:bodyPr>
          <a:lstStyle/>
          <a:p>
            <a:pPr marL="0" marR="0" lvl="0" indent="0" algn="ctr" rtl="0">
              <a:lnSpc>
                <a:spcPct val="90000"/>
              </a:lnSpc>
              <a:spcBef>
                <a:spcPts val="0"/>
              </a:spcBef>
              <a:spcAft>
                <a:spcPts val="0"/>
              </a:spcAft>
              <a:buClr>
                <a:srgbClr val="00915A"/>
              </a:buClr>
              <a:buSzPts val="1200"/>
              <a:buFont typeface="Noto Sans Symbols"/>
              <a:buNone/>
            </a:pPr>
            <a:r>
              <a:rPr lang="fr-FR" sz="12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29" name="Google Shape;729;p78"/>
          <p:cNvSpPr txBox="1"/>
          <p:nvPr/>
        </p:nvSpPr>
        <p:spPr>
          <a:xfrm>
            <a:off x="734148" y="2378171"/>
            <a:ext cx="1688100" cy="650700"/>
          </a:xfrm>
          <a:prstGeom prst="rect">
            <a:avLst/>
          </a:prstGeom>
          <a:solidFill>
            <a:srgbClr val="13264A"/>
          </a:solidFill>
          <a:ln>
            <a:noFill/>
          </a:ln>
        </p:spPr>
        <p:txBody>
          <a:bodyPr spcFirstLastPara="1" wrap="square" lIns="79125" tIns="62300" rIns="79125" bIns="62300" anchor="ctr" anchorCtr="0">
            <a:noAutofit/>
          </a:bodyPr>
          <a:lstStyle/>
          <a:p>
            <a:pPr marL="0" marR="0" lvl="0" indent="0" algn="ctr" rtl="0">
              <a:lnSpc>
                <a:spcPct val="90000"/>
              </a:lnSpc>
              <a:spcBef>
                <a:spcPts val="0"/>
              </a:spcBef>
              <a:spcAft>
                <a:spcPts val="0"/>
              </a:spcAft>
              <a:buClr>
                <a:srgbClr val="00915A"/>
              </a:buClr>
              <a:buSzPts val="1200"/>
              <a:buFont typeface="Noto Sans Symbols"/>
              <a:buNone/>
            </a:pPr>
            <a:r>
              <a:rPr lang="fr-FR" sz="12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30" name="Google Shape;730;p78"/>
          <p:cNvSpPr txBox="1"/>
          <p:nvPr/>
        </p:nvSpPr>
        <p:spPr>
          <a:xfrm>
            <a:off x="734148" y="3163147"/>
            <a:ext cx="1688100" cy="650700"/>
          </a:xfrm>
          <a:prstGeom prst="rect">
            <a:avLst/>
          </a:prstGeom>
          <a:solidFill>
            <a:srgbClr val="13264A"/>
          </a:solidFill>
          <a:ln>
            <a:noFill/>
          </a:ln>
        </p:spPr>
        <p:txBody>
          <a:bodyPr spcFirstLastPara="1" wrap="square" lIns="79125" tIns="62300" rIns="79125" bIns="62300" anchor="ctr" anchorCtr="0">
            <a:noAutofit/>
          </a:bodyPr>
          <a:lstStyle/>
          <a:p>
            <a:pPr marL="0" marR="0" lvl="0" indent="0" algn="ctr" rtl="0">
              <a:lnSpc>
                <a:spcPct val="90000"/>
              </a:lnSpc>
              <a:spcBef>
                <a:spcPts val="0"/>
              </a:spcBef>
              <a:spcAft>
                <a:spcPts val="0"/>
              </a:spcAft>
              <a:buClr>
                <a:srgbClr val="00915A"/>
              </a:buClr>
              <a:buSzPts val="1200"/>
              <a:buFont typeface="Noto Sans Symbols"/>
              <a:buNone/>
            </a:pPr>
            <a:r>
              <a:rPr lang="fr-FR" sz="12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grpSp>
        <p:nvGrpSpPr>
          <p:cNvPr id="731" name="Google Shape;731;p78"/>
          <p:cNvGrpSpPr/>
          <p:nvPr/>
        </p:nvGrpSpPr>
        <p:grpSpPr>
          <a:xfrm>
            <a:off x="734168" y="1188920"/>
            <a:ext cx="1688224" cy="237625"/>
            <a:chOff x="780258" y="1310713"/>
            <a:chExt cx="3898900" cy="463840"/>
          </a:xfrm>
        </p:grpSpPr>
        <p:sp>
          <p:nvSpPr>
            <p:cNvPr id="732" name="Google Shape;732;p78"/>
            <p:cNvSpPr/>
            <p:nvPr/>
          </p:nvSpPr>
          <p:spPr>
            <a:xfrm>
              <a:off x="780258" y="1310713"/>
              <a:ext cx="3898900" cy="451924"/>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33" name="Google Shape;733;p78"/>
            <p:cNvCxnSpPr/>
            <p:nvPr/>
          </p:nvCxnSpPr>
          <p:spPr>
            <a:xfrm>
              <a:off x="780258" y="1774553"/>
              <a:ext cx="389890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grpSp>
        <p:nvGrpSpPr>
          <p:cNvPr id="734" name="Google Shape;734;p78"/>
          <p:cNvGrpSpPr/>
          <p:nvPr/>
        </p:nvGrpSpPr>
        <p:grpSpPr>
          <a:xfrm>
            <a:off x="2911786" y="1188920"/>
            <a:ext cx="5497449" cy="237625"/>
            <a:chOff x="780258" y="1310713"/>
            <a:chExt cx="3898900" cy="463840"/>
          </a:xfrm>
        </p:grpSpPr>
        <p:sp>
          <p:nvSpPr>
            <p:cNvPr id="735" name="Google Shape;735;p78"/>
            <p:cNvSpPr/>
            <p:nvPr/>
          </p:nvSpPr>
          <p:spPr>
            <a:xfrm>
              <a:off x="780258" y="1310713"/>
              <a:ext cx="3898900" cy="451924"/>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400"/>
                <a:buFont typeface="Arial"/>
                <a:buNone/>
              </a:pPr>
              <a:r>
                <a:rPr lang="fr-FR" sz="1400" b="1" i="0" u="none" strike="noStrike" cap="none">
                  <a:solidFill>
                    <a:srgbClr val="13264A"/>
                  </a:solidFill>
                  <a:latin typeface="Calibri"/>
                  <a:ea typeface="Calibri"/>
                  <a:cs typeface="Calibri"/>
                  <a:sym typeface="Calibri"/>
                </a:rPr>
                <a:t>Détail</a:t>
              </a:r>
              <a:endParaRPr sz="1200" b="0" i="0" u="none" strike="noStrike" cap="none">
                <a:solidFill>
                  <a:srgbClr val="000000"/>
                </a:solidFill>
                <a:latin typeface="Arial"/>
                <a:ea typeface="Arial"/>
                <a:cs typeface="Arial"/>
                <a:sym typeface="Arial"/>
              </a:endParaRPr>
            </a:p>
          </p:txBody>
        </p:sp>
        <p:cxnSp>
          <p:nvCxnSpPr>
            <p:cNvPr id="736" name="Google Shape;736;p78"/>
            <p:cNvCxnSpPr/>
            <p:nvPr/>
          </p:nvCxnSpPr>
          <p:spPr>
            <a:xfrm>
              <a:off x="780258" y="1774553"/>
              <a:ext cx="389890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sp>
        <p:nvSpPr>
          <p:cNvPr id="737" name="Google Shape;737;p78"/>
          <p:cNvSpPr/>
          <p:nvPr/>
        </p:nvSpPr>
        <p:spPr>
          <a:xfrm>
            <a:off x="2916787" y="3164160"/>
            <a:ext cx="5502000" cy="647700"/>
          </a:xfrm>
          <a:prstGeom prst="rect">
            <a:avLst/>
          </a:prstGeom>
          <a:no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Texte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Texte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38" name="Google Shape;738;p78"/>
          <p:cNvSpPr/>
          <p:nvPr/>
        </p:nvSpPr>
        <p:spPr>
          <a:xfrm>
            <a:off x="2916787" y="2380198"/>
            <a:ext cx="5502000" cy="647700"/>
          </a:xfrm>
          <a:prstGeom prst="rect">
            <a:avLst/>
          </a:prstGeom>
          <a:no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Texte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Texte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39" name="Google Shape;739;p78"/>
          <p:cNvSpPr/>
          <p:nvPr/>
        </p:nvSpPr>
        <p:spPr>
          <a:xfrm>
            <a:off x="2916787" y="1596236"/>
            <a:ext cx="5502000" cy="647700"/>
          </a:xfrm>
          <a:prstGeom prst="rect">
            <a:avLst/>
          </a:prstGeom>
          <a:no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Texte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chemeClr val="dk1"/>
              </a:buClr>
              <a:buSzPts val="1000"/>
              <a:buFont typeface="Noto Sans Symbols"/>
              <a:buChar char="▪"/>
            </a:pPr>
            <a:r>
              <a:rPr lang="fr-FR" sz="1000" b="1" i="0" u="none" strike="noStrike" cap="none">
                <a:solidFill>
                  <a:schemeClr val="dk1"/>
                </a:solidFill>
                <a:latin typeface="Calibri"/>
                <a:ea typeface="Calibri"/>
                <a:cs typeface="Calibri"/>
                <a:sym typeface="Calibri"/>
              </a:rPr>
              <a:t>Texte 1</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746457"/>
              </a:buClr>
              <a:buSzPts val="1000"/>
              <a:buFont typeface="Arial"/>
              <a:buChar char="–"/>
            </a:pPr>
            <a:r>
              <a:rPr lang="fr-FR" sz="1000" b="0" i="0" u="none" strike="noStrike" cap="none">
                <a:solidFill>
                  <a:srgbClr val="746457"/>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9"/>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endParaRPr/>
          </a:p>
        </p:txBody>
      </p:sp>
      <p:sp>
        <p:nvSpPr>
          <p:cNvPr id="746" name="Google Shape;746;p79"/>
          <p:cNvSpPr txBox="1">
            <a:spLocks noGrp="1"/>
          </p:cNvSpPr>
          <p:nvPr>
            <p:ph type="body" idx="1"/>
          </p:nvPr>
        </p:nvSpPr>
        <p:spPr>
          <a:xfrm>
            <a:off x="417624" y="1087050"/>
            <a:ext cx="3969300" cy="3206400"/>
          </a:xfrm>
          <a:prstGeom prst="rect">
            <a:avLst/>
          </a:prstGeom>
          <a:noFill/>
          <a:ln>
            <a:noFill/>
          </a:ln>
        </p:spPr>
        <p:txBody>
          <a:bodyPr spcFirstLastPara="1" wrap="square" lIns="62300" tIns="38475" rIns="31150" bIns="38475" anchor="t" anchorCtr="0">
            <a:noAutofit/>
          </a:bodyPr>
          <a:lstStyle/>
          <a:p>
            <a:pPr marL="152400" lvl="0" indent="-63500" algn="l" rtl="0">
              <a:lnSpc>
                <a:spcPct val="90000"/>
              </a:lnSpc>
              <a:spcBef>
                <a:spcPts val="0"/>
              </a:spcBef>
              <a:spcAft>
                <a:spcPts val="0"/>
              </a:spcAft>
              <a:buSzPts val="1400"/>
              <a:buNone/>
            </a:pPr>
            <a:endParaRPr/>
          </a:p>
        </p:txBody>
      </p:sp>
      <p:sp>
        <p:nvSpPr>
          <p:cNvPr id="747" name="Google Shape;747;p79"/>
          <p:cNvSpPr/>
          <p:nvPr/>
        </p:nvSpPr>
        <p:spPr>
          <a:xfrm>
            <a:off x="4824099" y="3886061"/>
            <a:ext cx="3801600" cy="407400"/>
          </a:xfrm>
          <a:prstGeom prst="rect">
            <a:avLst/>
          </a:prstGeom>
          <a:noFill/>
          <a:ln>
            <a:noFill/>
          </a:ln>
        </p:spPr>
        <p:txBody>
          <a:bodyPr spcFirstLastPara="1" wrap="square" lIns="62300" tIns="38475" rIns="31150" bIns="38475"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fr-FR" sz="1200" b="1"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48" name="Google Shape;748;p79"/>
          <p:cNvSpPr/>
          <p:nvPr/>
        </p:nvSpPr>
        <p:spPr>
          <a:xfrm>
            <a:off x="4823580" y="3676169"/>
            <a:ext cx="3800490" cy="137640"/>
          </a:xfrm>
          <a:custGeom>
            <a:avLst/>
            <a:gdLst/>
            <a:ahLst/>
            <a:cxnLst/>
            <a:rect l="l" t="t" r="r" b="b"/>
            <a:pathLst>
              <a:path w="2313845" h="99200" extrusionOk="0">
                <a:moveTo>
                  <a:pt x="0" y="419"/>
                </a:moveTo>
                <a:lnTo>
                  <a:pt x="1049474" y="419"/>
                </a:lnTo>
                <a:lnTo>
                  <a:pt x="1163231" y="99200"/>
                </a:lnTo>
                <a:lnTo>
                  <a:pt x="1270356" y="1891"/>
                </a:lnTo>
                <a:lnTo>
                  <a:pt x="2313845" y="0"/>
                </a:lnTo>
              </a:path>
            </a:pathLst>
          </a:custGeom>
          <a:noFill/>
          <a:ln w="19050" cap="flat" cmpd="sng">
            <a:solidFill>
              <a:schemeClr val="accent4"/>
            </a:solidFill>
            <a:prstDash val="solid"/>
            <a:round/>
            <a:headEnd type="none" w="sm" len="sm"/>
            <a:tailEnd type="none" w="sm" len="sm"/>
          </a:ln>
        </p:spPr>
        <p:txBody>
          <a:bodyPr spcFirstLastPara="1" wrap="square" lIns="79125" tIns="39550" rIns="79125" bIns="39550" anchor="ctr" anchorCtr="0">
            <a:noAutofit/>
          </a:bodyPr>
          <a:lstStyle/>
          <a:p>
            <a:pPr marL="0" marR="0" lvl="0" indent="0" algn="ctr" rtl="0">
              <a:lnSpc>
                <a:spcPct val="9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p:txBody>
      </p:sp>
      <p:sp>
        <p:nvSpPr>
          <p:cNvPr id="749" name="Google Shape;749;p79"/>
          <p:cNvSpPr/>
          <p:nvPr/>
        </p:nvSpPr>
        <p:spPr>
          <a:xfrm>
            <a:off x="4771407" y="1075058"/>
            <a:ext cx="3853800" cy="24855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62300" tIns="39550" rIns="62300" bIns="3955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fr-FR" sz="1600" b="1" i="0" u="none" strike="noStrike" cap="none">
                <a:solidFill>
                  <a:srgbClr val="C00000"/>
                </a:solidFill>
                <a:latin typeface="Calibri"/>
                <a:ea typeface="Calibri"/>
                <a:cs typeface="Calibri"/>
                <a:sym typeface="Calibri"/>
              </a:rPr>
              <a:t>|</a:t>
            </a:r>
            <a:r>
              <a:rPr lang="fr-FR" sz="1200" b="0" i="0" u="none" strike="noStrike" cap="none">
                <a:solidFill>
                  <a:srgbClr val="C00000"/>
                </a:solidFill>
                <a:latin typeface="Calibri"/>
                <a:ea typeface="Calibri"/>
                <a:cs typeface="Calibri"/>
                <a:sym typeface="Calibri"/>
              </a:rPr>
              <a:t> </a:t>
            </a:r>
            <a:r>
              <a:rPr lang="fr-FR" sz="1200" b="1" i="0" u="none" strike="noStrike" cap="none">
                <a:solidFill>
                  <a:schemeClr val="dk1"/>
                </a:solidFill>
                <a:latin typeface="Calibri"/>
                <a:ea typeface="Calibri"/>
                <a:cs typeface="Calibri"/>
                <a:sym typeface="Calibri"/>
              </a:rPr>
              <a:t>Titre du graphique</a:t>
            </a:r>
            <a:endParaRPr sz="1200" b="0" i="0" u="none" strike="noStrike" cap="none">
              <a:solidFill>
                <a:srgbClr val="000000"/>
              </a:solidFill>
              <a:latin typeface="Arial"/>
              <a:ea typeface="Arial"/>
              <a:cs typeface="Arial"/>
              <a:sym typeface="Arial"/>
            </a:endParaRPr>
          </a:p>
          <a:p>
            <a:pPr marL="152400" marR="0" lvl="0" indent="0" algn="l" rtl="0">
              <a:lnSpc>
                <a:spcPct val="90000"/>
              </a:lnSpc>
              <a:spcBef>
                <a:spcPts val="0"/>
              </a:spcBef>
              <a:spcAft>
                <a:spcPts val="0"/>
              </a:spcAft>
              <a:buClr>
                <a:srgbClr val="000000"/>
              </a:buClr>
              <a:buSzPts val="1000"/>
              <a:buFont typeface="Arial"/>
              <a:buNone/>
            </a:pPr>
            <a:r>
              <a:rPr lang="fr-FR" sz="1000" b="0" i="1" u="none" strike="noStrike" cap="none">
                <a:solidFill>
                  <a:srgbClr val="6B6761"/>
                </a:solidFill>
                <a:latin typeface="Calibri"/>
                <a:ea typeface="Calibri"/>
                <a:cs typeface="Calibri"/>
                <a:sym typeface="Calibri"/>
              </a:rPr>
              <a:t>Sous-titre</a:t>
            </a:r>
            <a:endParaRPr sz="1200" b="0" i="0" u="none" strike="noStrike" cap="none">
              <a:solidFill>
                <a:srgbClr val="000000"/>
              </a:solidFill>
              <a:latin typeface="Arial"/>
              <a:ea typeface="Arial"/>
              <a:cs typeface="Arial"/>
              <a:sym typeface="Arial"/>
            </a:endParaRPr>
          </a:p>
        </p:txBody>
      </p:sp>
      <p:sp>
        <p:nvSpPr>
          <p:cNvPr id="750" name="Google Shape;750;p79"/>
          <p:cNvSpPr/>
          <p:nvPr/>
        </p:nvSpPr>
        <p:spPr>
          <a:xfrm>
            <a:off x="4771407" y="3388864"/>
            <a:ext cx="3853800" cy="171600"/>
          </a:xfrm>
          <a:prstGeom prst="rect">
            <a:avLst/>
          </a:prstGeom>
          <a:noFill/>
          <a:ln>
            <a:noFill/>
          </a:ln>
        </p:spPr>
        <p:txBody>
          <a:bodyPr spcFirstLastPara="1" wrap="square" lIns="62300" tIns="21975" rIns="62300" bIns="21975" anchor="b" anchorCtr="0">
            <a:noAutofit/>
          </a:bodyPr>
          <a:lstStyle/>
          <a:p>
            <a:pPr marL="152400" marR="0" lvl="0" indent="-152400" algn="r" rtl="0">
              <a:lnSpc>
                <a:spcPct val="90000"/>
              </a:lnSpc>
              <a:spcBef>
                <a:spcPts val="0"/>
              </a:spcBef>
              <a:spcAft>
                <a:spcPts val="0"/>
              </a:spcAft>
              <a:buClr>
                <a:srgbClr val="000000"/>
              </a:buClr>
              <a:buSzPts val="900"/>
              <a:buFont typeface="Arial"/>
              <a:buNone/>
            </a:pPr>
            <a:r>
              <a:rPr lang="fr-FR" sz="900" b="0" i="0" u="none" strike="noStrike" cap="none">
                <a:solidFill>
                  <a:srgbClr val="6B6761"/>
                </a:solidFill>
                <a:latin typeface="Calibri"/>
                <a:ea typeface="Calibri"/>
                <a:cs typeface="Calibri"/>
                <a:sym typeface="Calibri"/>
              </a:rPr>
              <a:t>Source</a:t>
            </a:r>
            <a:endParaRPr sz="600" b="0" i="0" u="none" strike="noStrike" cap="none">
              <a:solidFill>
                <a:schemeClr val="accent3"/>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0"/>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endParaRPr/>
          </a:p>
        </p:txBody>
      </p:sp>
      <p:grpSp>
        <p:nvGrpSpPr>
          <p:cNvPr id="756" name="Google Shape;756;p80"/>
          <p:cNvGrpSpPr/>
          <p:nvPr/>
        </p:nvGrpSpPr>
        <p:grpSpPr>
          <a:xfrm>
            <a:off x="2239222" y="981075"/>
            <a:ext cx="1213133" cy="237607"/>
            <a:chOff x="780258" y="1587431"/>
            <a:chExt cx="2681550" cy="316809"/>
          </a:xfrm>
        </p:grpSpPr>
        <p:sp>
          <p:nvSpPr>
            <p:cNvPr id="757" name="Google Shape;757;p80"/>
            <p:cNvSpPr/>
            <p:nvPr/>
          </p:nvSpPr>
          <p:spPr>
            <a:xfrm>
              <a:off x="780258" y="1587431"/>
              <a:ext cx="2681550" cy="308670"/>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fr-FR" sz="12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58" name="Google Shape;758;p80"/>
            <p:cNvCxnSpPr/>
            <p:nvPr/>
          </p:nvCxnSpPr>
          <p:spPr>
            <a:xfrm>
              <a:off x="780258" y="1904240"/>
              <a:ext cx="268155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sp>
        <p:nvSpPr>
          <p:cNvPr id="759" name="Google Shape;759;p80"/>
          <p:cNvSpPr txBox="1"/>
          <p:nvPr/>
        </p:nvSpPr>
        <p:spPr>
          <a:xfrm>
            <a:off x="2239194" y="1310554"/>
            <a:ext cx="1212900" cy="372600"/>
          </a:xfrm>
          <a:prstGeom prst="rect">
            <a:avLst/>
          </a:prstGeom>
          <a:solidFill>
            <a:schemeClr val="accent2"/>
          </a:solidFill>
          <a:ln>
            <a:noFill/>
          </a:ln>
        </p:spPr>
        <p:txBody>
          <a:bodyPr spcFirstLastPara="1" wrap="square" lIns="62300" tIns="0" rIns="0" bIns="0" anchor="ctr" anchorCtr="0">
            <a:noAutofit/>
          </a:bodyPr>
          <a:lstStyle/>
          <a:p>
            <a:pPr marL="0" marR="0" lvl="0" indent="0" algn="ctr" rtl="0">
              <a:lnSpc>
                <a:spcPct val="90000"/>
              </a:lnSpc>
              <a:spcBef>
                <a:spcPts val="0"/>
              </a:spcBef>
              <a:spcAft>
                <a:spcPts val="0"/>
              </a:spcAft>
              <a:buClr>
                <a:schemeClr val="dk1"/>
              </a:buClr>
              <a:buSzPts val="1000"/>
              <a:buFont typeface="Noto Sans Symbols"/>
              <a:buNone/>
            </a:pPr>
            <a:r>
              <a:rPr lang="fr-FR" sz="10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60" name="Google Shape;760;p80"/>
          <p:cNvSpPr txBox="1"/>
          <p:nvPr/>
        </p:nvSpPr>
        <p:spPr>
          <a:xfrm>
            <a:off x="2239194" y="2990285"/>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61" name="Google Shape;761;p80"/>
          <p:cNvSpPr txBox="1"/>
          <p:nvPr/>
        </p:nvSpPr>
        <p:spPr>
          <a:xfrm>
            <a:off x="2239194" y="1754972"/>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62" name="Google Shape;762;p80"/>
          <p:cNvSpPr txBox="1"/>
          <p:nvPr/>
        </p:nvSpPr>
        <p:spPr>
          <a:xfrm>
            <a:off x="2239194" y="2166743"/>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63" name="Google Shape;763;p80"/>
          <p:cNvSpPr txBox="1"/>
          <p:nvPr/>
        </p:nvSpPr>
        <p:spPr>
          <a:xfrm>
            <a:off x="2239194" y="2578514"/>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64" name="Google Shape;764;p80"/>
          <p:cNvSpPr txBox="1"/>
          <p:nvPr/>
        </p:nvSpPr>
        <p:spPr>
          <a:xfrm>
            <a:off x="2239194" y="3813827"/>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65" name="Google Shape;765;p80"/>
          <p:cNvSpPr txBox="1"/>
          <p:nvPr/>
        </p:nvSpPr>
        <p:spPr>
          <a:xfrm>
            <a:off x="2239194" y="3402056"/>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grpSp>
        <p:nvGrpSpPr>
          <p:cNvPr id="766" name="Google Shape;766;p80"/>
          <p:cNvGrpSpPr/>
          <p:nvPr/>
        </p:nvGrpSpPr>
        <p:grpSpPr>
          <a:xfrm>
            <a:off x="3556776" y="981075"/>
            <a:ext cx="1213133" cy="237607"/>
            <a:chOff x="780258" y="1587431"/>
            <a:chExt cx="2681550" cy="316809"/>
          </a:xfrm>
        </p:grpSpPr>
        <p:sp>
          <p:nvSpPr>
            <p:cNvPr id="767" name="Google Shape;767;p80"/>
            <p:cNvSpPr/>
            <p:nvPr/>
          </p:nvSpPr>
          <p:spPr>
            <a:xfrm>
              <a:off x="780258" y="1587431"/>
              <a:ext cx="2681550" cy="308670"/>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fr-FR" sz="12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68" name="Google Shape;768;p80"/>
            <p:cNvCxnSpPr/>
            <p:nvPr/>
          </p:nvCxnSpPr>
          <p:spPr>
            <a:xfrm>
              <a:off x="780258" y="1904240"/>
              <a:ext cx="2681550" cy="0"/>
            </a:xfrm>
            <a:prstGeom prst="straightConnector1">
              <a:avLst/>
            </a:prstGeom>
            <a:solidFill>
              <a:schemeClr val="accent1"/>
            </a:solidFill>
            <a:ln w="19050" cap="flat" cmpd="sng">
              <a:solidFill>
                <a:schemeClr val="accent4"/>
              </a:solidFill>
              <a:prstDash val="solid"/>
              <a:round/>
              <a:headEnd type="none" w="sm" len="sm"/>
              <a:tailEnd type="none" w="sm" len="sm"/>
            </a:ln>
          </p:spPr>
        </p:cxnSp>
      </p:grpSp>
      <p:sp>
        <p:nvSpPr>
          <p:cNvPr id="769" name="Google Shape;769;p80"/>
          <p:cNvSpPr txBox="1"/>
          <p:nvPr/>
        </p:nvSpPr>
        <p:spPr>
          <a:xfrm>
            <a:off x="3556748" y="1310554"/>
            <a:ext cx="1212900" cy="372600"/>
          </a:xfrm>
          <a:prstGeom prst="rect">
            <a:avLst/>
          </a:prstGeom>
          <a:solidFill>
            <a:schemeClr val="accent2"/>
          </a:solidFill>
          <a:ln>
            <a:noFill/>
          </a:ln>
        </p:spPr>
        <p:txBody>
          <a:bodyPr spcFirstLastPara="1" wrap="square" lIns="62300" tIns="0" rIns="0" bIns="0" anchor="ctr" anchorCtr="0">
            <a:noAutofit/>
          </a:bodyPr>
          <a:lstStyle/>
          <a:p>
            <a:pPr marL="0" marR="0" lvl="0" indent="0" algn="ctr" rtl="0">
              <a:lnSpc>
                <a:spcPct val="90000"/>
              </a:lnSpc>
              <a:spcBef>
                <a:spcPts val="0"/>
              </a:spcBef>
              <a:spcAft>
                <a:spcPts val="0"/>
              </a:spcAft>
              <a:buClr>
                <a:schemeClr val="dk1"/>
              </a:buClr>
              <a:buSzPts val="1000"/>
              <a:buFont typeface="Noto Sans Symbols"/>
              <a:buNone/>
            </a:pPr>
            <a:r>
              <a:rPr lang="fr-FR" sz="10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70" name="Google Shape;770;p80"/>
          <p:cNvSpPr txBox="1"/>
          <p:nvPr/>
        </p:nvSpPr>
        <p:spPr>
          <a:xfrm>
            <a:off x="3556748" y="2990285"/>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71" name="Google Shape;771;p80"/>
          <p:cNvSpPr txBox="1"/>
          <p:nvPr/>
        </p:nvSpPr>
        <p:spPr>
          <a:xfrm>
            <a:off x="3556748" y="1754972"/>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72" name="Google Shape;772;p80"/>
          <p:cNvSpPr txBox="1"/>
          <p:nvPr/>
        </p:nvSpPr>
        <p:spPr>
          <a:xfrm>
            <a:off x="3556748" y="2166743"/>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73" name="Google Shape;773;p80"/>
          <p:cNvSpPr txBox="1"/>
          <p:nvPr/>
        </p:nvSpPr>
        <p:spPr>
          <a:xfrm>
            <a:off x="3556748" y="2578514"/>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74" name="Google Shape;774;p80"/>
          <p:cNvSpPr txBox="1"/>
          <p:nvPr/>
        </p:nvSpPr>
        <p:spPr>
          <a:xfrm>
            <a:off x="3556748" y="3813827"/>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75" name="Google Shape;775;p80"/>
          <p:cNvSpPr txBox="1"/>
          <p:nvPr/>
        </p:nvSpPr>
        <p:spPr>
          <a:xfrm>
            <a:off x="3556748" y="3402056"/>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grpSp>
        <p:nvGrpSpPr>
          <p:cNvPr id="776" name="Google Shape;776;p80"/>
          <p:cNvGrpSpPr/>
          <p:nvPr/>
        </p:nvGrpSpPr>
        <p:grpSpPr>
          <a:xfrm>
            <a:off x="4874330" y="981075"/>
            <a:ext cx="1213133" cy="237607"/>
            <a:chOff x="780258" y="1587431"/>
            <a:chExt cx="2681550" cy="316809"/>
          </a:xfrm>
        </p:grpSpPr>
        <p:sp>
          <p:nvSpPr>
            <p:cNvPr id="777" name="Google Shape;777;p80"/>
            <p:cNvSpPr/>
            <p:nvPr/>
          </p:nvSpPr>
          <p:spPr>
            <a:xfrm>
              <a:off x="780258" y="1587431"/>
              <a:ext cx="2681550" cy="308670"/>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fr-FR" sz="12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78" name="Google Shape;778;p80"/>
            <p:cNvCxnSpPr/>
            <p:nvPr/>
          </p:nvCxnSpPr>
          <p:spPr>
            <a:xfrm>
              <a:off x="780258" y="1904240"/>
              <a:ext cx="268155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sp>
        <p:nvSpPr>
          <p:cNvPr id="779" name="Google Shape;779;p80"/>
          <p:cNvSpPr txBox="1"/>
          <p:nvPr/>
        </p:nvSpPr>
        <p:spPr>
          <a:xfrm>
            <a:off x="4875823" y="1310554"/>
            <a:ext cx="1212900" cy="372600"/>
          </a:xfrm>
          <a:prstGeom prst="rect">
            <a:avLst/>
          </a:prstGeom>
          <a:solidFill>
            <a:schemeClr val="accent2"/>
          </a:solidFill>
          <a:ln>
            <a:noFill/>
          </a:ln>
        </p:spPr>
        <p:txBody>
          <a:bodyPr spcFirstLastPara="1" wrap="square" lIns="62300" tIns="0" rIns="0" bIns="0" anchor="ctr" anchorCtr="0">
            <a:noAutofit/>
          </a:bodyPr>
          <a:lstStyle/>
          <a:p>
            <a:pPr marL="0" marR="0" lvl="0" indent="0" algn="ctr" rtl="0">
              <a:lnSpc>
                <a:spcPct val="90000"/>
              </a:lnSpc>
              <a:spcBef>
                <a:spcPts val="0"/>
              </a:spcBef>
              <a:spcAft>
                <a:spcPts val="0"/>
              </a:spcAft>
              <a:buClr>
                <a:schemeClr val="dk1"/>
              </a:buClr>
              <a:buSzPts val="1000"/>
              <a:buFont typeface="Noto Sans Symbols"/>
              <a:buNone/>
            </a:pPr>
            <a:r>
              <a:rPr lang="fr-FR" sz="10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80" name="Google Shape;780;p80"/>
          <p:cNvSpPr txBox="1"/>
          <p:nvPr/>
        </p:nvSpPr>
        <p:spPr>
          <a:xfrm>
            <a:off x="4874302" y="2990285"/>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81" name="Google Shape;781;p80"/>
          <p:cNvSpPr txBox="1"/>
          <p:nvPr/>
        </p:nvSpPr>
        <p:spPr>
          <a:xfrm>
            <a:off x="4874302" y="1754972"/>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82" name="Google Shape;782;p80"/>
          <p:cNvSpPr txBox="1"/>
          <p:nvPr/>
        </p:nvSpPr>
        <p:spPr>
          <a:xfrm>
            <a:off x="4874302" y="2166743"/>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83" name="Google Shape;783;p80"/>
          <p:cNvSpPr txBox="1"/>
          <p:nvPr/>
        </p:nvSpPr>
        <p:spPr>
          <a:xfrm>
            <a:off x="4874302" y="2578514"/>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84" name="Google Shape;784;p80"/>
          <p:cNvSpPr txBox="1"/>
          <p:nvPr/>
        </p:nvSpPr>
        <p:spPr>
          <a:xfrm>
            <a:off x="4874302" y="3813827"/>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85" name="Google Shape;785;p80"/>
          <p:cNvSpPr txBox="1"/>
          <p:nvPr/>
        </p:nvSpPr>
        <p:spPr>
          <a:xfrm>
            <a:off x="4874302" y="3402056"/>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grpSp>
        <p:nvGrpSpPr>
          <p:cNvPr id="786" name="Google Shape;786;p80"/>
          <p:cNvGrpSpPr/>
          <p:nvPr/>
        </p:nvGrpSpPr>
        <p:grpSpPr>
          <a:xfrm>
            <a:off x="6193404" y="981075"/>
            <a:ext cx="1213133" cy="237607"/>
            <a:chOff x="780258" y="1587431"/>
            <a:chExt cx="2681550" cy="316809"/>
          </a:xfrm>
        </p:grpSpPr>
        <p:sp>
          <p:nvSpPr>
            <p:cNvPr id="787" name="Google Shape;787;p80"/>
            <p:cNvSpPr/>
            <p:nvPr/>
          </p:nvSpPr>
          <p:spPr>
            <a:xfrm>
              <a:off x="780258" y="1587431"/>
              <a:ext cx="2681550" cy="308670"/>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fr-FR" sz="12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88" name="Google Shape;788;p80"/>
            <p:cNvCxnSpPr/>
            <p:nvPr/>
          </p:nvCxnSpPr>
          <p:spPr>
            <a:xfrm>
              <a:off x="780258" y="1904240"/>
              <a:ext cx="268155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sp>
        <p:nvSpPr>
          <p:cNvPr id="789" name="Google Shape;789;p80"/>
          <p:cNvSpPr txBox="1"/>
          <p:nvPr/>
        </p:nvSpPr>
        <p:spPr>
          <a:xfrm>
            <a:off x="6194898" y="1310554"/>
            <a:ext cx="1212900" cy="372600"/>
          </a:xfrm>
          <a:prstGeom prst="rect">
            <a:avLst/>
          </a:prstGeom>
          <a:solidFill>
            <a:schemeClr val="accent2"/>
          </a:solidFill>
          <a:ln>
            <a:noFill/>
          </a:ln>
        </p:spPr>
        <p:txBody>
          <a:bodyPr spcFirstLastPara="1" wrap="square" lIns="62300" tIns="0" rIns="0" bIns="0" anchor="ctr" anchorCtr="0">
            <a:noAutofit/>
          </a:bodyPr>
          <a:lstStyle/>
          <a:p>
            <a:pPr marL="0" marR="0" lvl="0" indent="0" algn="ctr" rtl="0">
              <a:lnSpc>
                <a:spcPct val="90000"/>
              </a:lnSpc>
              <a:spcBef>
                <a:spcPts val="0"/>
              </a:spcBef>
              <a:spcAft>
                <a:spcPts val="0"/>
              </a:spcAft>
              <a:buClr>
                <a:schemeClr val="dk1"/>
              </a:buClr>
              <a:buSzPts val="1000"/>
              <a:buFont typeface="Noto Sans Symbols"/>
              <a:buNone/>
            </a:pPr>
            <a:r>
              <a:rPr lang="fr-FR" sz="10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90" name="Google Shape;790;p80"/>
          <p:cNvSpPr txBox="1"/>
          <p:nvPr/>
        </p:nvSpPr>
        <p:spPr>
          <a:xfrm>
            <a:off x="6193376" y="2990285"/>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91" name="Google Shape;791;p80"/>
          <p:cNvSpPr txBox="1"/>
          <p:nvPr/>
        </p:nvSpPr>
        <p:spPr>
          <a:xfrm>
            <a:off x="6193376" y="1754972"/>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92" name="Google Shape;792;p80"/>
          <p:cNvSpPr txBox="1"/>
          <p:nvPr/>
        </p:nvSpPr>
        <p:spPr>
          <a:xfrm>
            <a:off x="6193376" y="2166743"/>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93" name="Google Shape;793;p80"/>
          <p:cNvSpPr txBox="1"/>
          <p:nvPr/>
        </p:nvSpPr>
        <p:spPr>
          <a:xfrm>
            <a:off x="6193376" y="2578514"/>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94" name="Google Shape;794;p80"/>
          <p:cNvSpPr txBox="1"/>
          <p:nvPr/>
        </p:nvSpPr>
        <p:spPr>
          <a:xfrm>
            <a:off x="6193376" y="3813827"/>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795" name="Google Shape;795;p80"/>
          <p:cNvSpPr txBox="1"/>
          <p:nvPr/>
        </p:nvSpPr>
        <p:spPr>
          <a:xfrm>
            <a:off x="6193376" y="3402056"/>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grpSp>
        <p:nvGrpSpPr>
          <p:cNvPr id="796" name="Google Shape;796;p80"/>
          <p:cNvGrpSpPr/>
          <p:nvPr/>
        </p:nvGrpSpPr>
        <p:grpSpPr>
          <a:xfrm>
            <a:off x="7518415" y="983873"/>
            <a:ext cx="1213133" cy="237607"/>
            <a:chOff x="780258" y="1587431"/>
            <a:chExt cx="2681550" cy="316809"/>
          </a:xfrm>
        </p:grpSpPr>
        <p:sp>
          <p:nvSpPr>
            <p:cNvPr id="797" name="Google Shape;797;p80"/>
            <p:cNvSpPr/>
            <p:nvPr/>
          </p:nvSpPr>
          <p:spPr>
            <a:xfrm>
              <a:off x="780258" y="1587431"/>
              <a:ext cx="2681550" cy="308670"/>
            </a:xfrm>
            <a:prstGeom prst="rect">
              <a:avLst/>
            </a:prstGeom>
            <a:noFill/>
            <a:ln>
              <a:noFill/>
            </a:ln>
          </p:spPr>
          <p:txBody>
            <a:bodyPr spcFirstLastPara="1" wrap="square" lIns="0" tIns="0" rIns="0" bIns="3115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fr-FR" sz="1200" b="1" i="0" u="none" strike="noStrike" cap="none">
                  <a:solidFill>
                    <a:srgbClr val="13264A"/>
                  </a:solidFill>
                  <a:latin typeface="Calibri"/>
                  <a:ea typeface="Calibri"/>
                  <a:cs typeface="Calibri"/>
                  <a:sym typeface="Calibri"/>
                </a:rPr>
                <a:t>Titre</a:t>
              </a:r>
              <a:endParaRPr sz="1200" b="0" i="0" u="none" strike="noStrike" cap="none">
                <a:solidFill>
                  <a:srgbClr val="000000"/>
                </a:solidFill>
                <a:latin typeface="Arial"/>
                <a:ea typeface="Arial"/>
                <a:cs typeface="Arial"/>
                <a:sym typeface="Arial"/>
              </a:endParaRPr>
            </a:p>
          </p:txBody>
        </p:sp>
        <p:cxnSp>
          <p:nvCxnSpPr>
            <p:cNvPr id="798" name="Google Shape;798;p80"/>
            <p:cNvCxnSpPr/>
            <p:nvPr/>
          </p:nvCxnSpPr>
          <p:spPr>
            <a:xfrm>
              <a:off x="780258" y="1904240"/>
              <a:ext cx="2681550" cy="0"/>
            </a:xfrm>
            <a:prstGeom prst="straightConnector1">
              <a:avLst/>
            </a:prstGeom>
            <a:solidFill>
              <a:schemeClr val="accent1"/>
            </a:solidFill>
            <a:ln w="19050" cap="flat" cmpd="sng">
              <a:solidFill>
                <a:srgbClr val="B7ACA4"/>
              </a:solidFill>
              <a:prstDash val="solid"/>
              <a:round/>
              <a:headEnd type="none" w="sm" len="sm"/>
              <a:tailEnd type="none" w="sm" len="sm"/>
            </a:ln>
          </p:spPr>
        </p:cxnSp>
      </p:grpSp>
      <p:sp>
        <p:nvSpPr>
          <p:cNvPr id="799" name="Google Shape;799;p80"/>
          <p:cNvSpPr txBox="1"/>
          <p:nvPr/>
        </p:nvSpPr>
        <p:spPr>
          <a:xfrm>
            <a:off x="7519908" y="1313352"/>
            <a:ext cx="1212900" cy="372600"/>
          </a:xfrm>
          <a:prstGeom prst="rect">
            <a:avLst/>
          </a:prstGeom>
          <a:solidFill>
            <a:schemeClr val="accent2"/>
          </a:solidFill>
          <a:ln>
            <a:noFill/>
          </a:ln>
        </p:spPr>
        <p:txBody>
          <a:bodyPr spcFirstLastPara="1" wrap="square" lIns="62300" tIns="0" rIns="0" bIns="0" anchor="ctr" anchorCtr="0">
            <a:noAutofit/>
          </a:bodyPr>
          <a:lstStyle/>
          <a:p>
            <a:pPr marL="0" marR="0" lvl="0" indent="0" algn="ctr" rtl="0">
              <a:lnSpc>
                <a:spcPct val="90000"/>
              </a:lnSpc>
              <a:spcBef>
                <a:spcPts val="0"/>
              </a:spcBef>
              <a:spcAft>
                <a:spcPts val="0"/>
              </a:spcAft>
              <a:buClr>
                <a:schemeClr val="dk1"/>
              </a:buClr>
              <a:buSzPts val="1000"/>
              <a:buFont typeface="Noto Sans Symbols"/>
              <a:buNone/>
            </a:pPr>
            <a:r>
              <a:rPr lang="fr-FR" sz="10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0" name="Google Shape;800;p80"/>
          <p:cNvSpPr txBox="1"/>
          <p:nvPr/>
        </p:nvSpPr>
        <p:spPr>
          <a:xfrm>
            <a:off x="7518387" y="2993083"/>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1" name="Google Shape;801;p80"/>
          <p:cNvSpPr txBox="1"/>
          <p:nvPr/>
        </p:nvSpPr>
        <p:spPr>
          <a:xfrm>
            <a:off x="7518387" y="1757770"/>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2" name="Google Shape;802;p80"/>
          <p:cNvSpPr txBox="1"/>
          <p:nvPr/>
        </p:nvSpPr>
        <p:spPr>
          <a:xfrm>
            <a:off x="7518387" y="2169541"/>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3" name="Google Shape;803;p80"/>
          <p:cNvSpPr txBox="1"/>
          <p:nvPr/>
        </p:nvSpPr>
        <p:spPr>
          <a:xfrm>
            <a:off x="7518387" y="2581312"/>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4" name="Google Shape;804;p80"/>
          <p:cNvSpPr txBox="1"/>
          <p:nvPr/>
        </p:nvSpPr>
        <p:spPr>
          <a:xfrm>
            <a:off x="7518387" y="3816625"/>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5" name="Google Shape;805;p80"/>
          <p:cNvSpPr txBox="1"/>
          <p:nvPr/>
        </p:nvSpPr>
        <p:spPr>
          <a:xfrm>
            <a:off x="7518387" y="3404854"/>
            <a:ext cx="1212900" cy="356400"/>
          </a:xfrm>
          <a:prstGeom prst="rect">
            <a:avLst/>
          </a:prstGeom>
          <a:solidFill>
            <a:schemeClr val="accent5"/>
          </a:solidFill>
          <a:ln>
            <a:noFill/>
          </a:ln>
        </p:spPr>
        <p:txBody>
          <a:bodyPr spcFirstLastPara="1" wrap="square" lIns="62300" tIns="0" rIns="0" bIns="0" anchor="ctr" anchorCtr="0">
            <a:noAutofit/>
          </a:bodyPr>
          <a:lstStyle/>
          <a:p>
            <a:pPr marL="76200" marR="0" lvl="0" indent="-69850" algn="l" rtl="0">
              <a:lnSpc>
                <a:spcPct val="90000"/>
              </a:lnSpc>
              <a:spcBef>
                <a:spcPts val="0"/>
              </a:spcBef>
              <a:spcAft>
                <a:spcPts val="0"/>
              </a:spcAft>
              <a:buClr>
                <a:schemeClr val="dk1"/>
              </a:buClr>
              <a:buSzPts val="900"/>
              <a:buFont typeface="Noto Sans Symbols"/>
              <a:buChar char="▪"/>
            </a:pPr>
            <a:r>
              <a:rPr lang="fr-FR" sz="9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6" name="Google Shape;806;p80"/>
          <p:cNvSpPr txBox="1"/>
          <p:nvPr/>
        </p:nvSpPr>
        <p:spPr>
          <a:xfrm>
            <a:off x="422031" y="2990285"/>
            <a:ext cx="1686000" cy="356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fr-FR" sz="12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7" name="Google Shape;807;p80"/>
          <p:cNvSpPr txBox="1"/>
          <p:nvPr/>
        </p:nvSpPr>
        <p:spPr>
          <a:xfrm>
            <a:off x="422031" y="1754972"/>
            <a:ext cx="1686000" cy="356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fr-FR" sz="12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8" name="Google Shape;808;p80"/>
          <p:cNvSpPr txBox="1"/>
          <p:nvPr/>
        </p:nvSpPr>
        <p:spPr>
          <a:xfrm>
            <a:off x="422031" y="2166743"/>
            <a:ext cx="1686000" cy="356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fr-FR" sz="12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09" name="Google Shape;809;p80"/>
          <p:cNvSpPr txBox="1"/>
          <p:nvPr/>
        </p:nvSpPr>
        <p:spPr>
          <a:xfrm>
            <a:off x="422031" y="2578514"/>
            <a:ext cx="1686000" cy="356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fr-FR" sz="12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10" name="Google Shape;810;p80"/>
          <p:cNvSpPr txBox="1"/>
          <p:nvPr/>
        </p:nvSpPr>
        <p:spPr>
          <a:xfrm>
            <a:off x="422031" y="3813827"/>
            <a:ext cx="1686000" cy="356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fr-FR" sz="12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11" name="Google Shape;811;p80"/>
          <p:cNvSpPr txBox="1"/>
          <p:nvPr/>
        </p:nvSpPr>
        <p:spPr>
          <a:xfrm>
            <a:off x="422031" y="3402056"/>
            <a:ext cx="1686000" cy="356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Calibri"/>
              <a:buNone/>
            </a:pPr>
            <a:r>
              <a:rPr lang="fr-FR" sz="1200" b="1" i="0" u="none" strike="noStrike" cap="none">
                <a:solidFill>
                  <a:schemeClr val="lt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81"/>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endParaRPr/>
          </a:p>
        </p:txBody>
      </p:sp>
      <p:graphicFrame>
        <p:nvGraphicFramePr>
          <p:cNvPr id="817" name="Google Shape;817;p81"/>
          <p:cNvGraphicFramePr/>
          <p:nvPr/>
        </p:nvGraphicFramePr>
        <p:xfrm>
          <a:off x="580338" y="1383618"/>
          <a:ext cx="3000000" cy="3000000"/>
        </p:xfrm>
        <a:graphic>
          <a:graphicData uri="http://schemas.openxmlformats.org/drawingml/2006/table">
            <a:tbl>
              <a:tblPr firstRow="1" firstCol="1" bandRow="1">
                <a:noFill/>
                <a:tableStyleId>{0197AF84-5371-44B2-95AD-5FEB31F3865D}</a:tableStyleId>
              </a:tblPr>
              <a:tblGrid>
                <a:gridCol w="1140400">
                  <a:extLst>
                    <a:ext uri="{9D8B030D-6E8A-4147-A177-3AD203B41FA5}">
                      <a16:colId xmlns:a16="http://schemas.microsoft.com/office/drawing/2014/main" val="20000"/>
                    </a:ext>
                  </a:extLst>
                </a:gridCol>
                <a:gridCol w="1140400">
                  <a:extLst>
                    <a:ext uri="{9D8B030D-6E8A-4147-A177-3AD203B41FA5}">
                      <a16:colId xmlns:a16="http://schemas.microsoft.com/office/drawing/2014/main" val="20001"/>
                    </a:ext>
                  </a:extLst>
                </a:gridCol>
                <a:gridCol w="1140400">
                  <a:extLst>
                    <a:ext uri="{9D8B030D-6E8A-4147-A177-3AD203B41FA5}">
                      <a16:colId xmlns:a16="http://schemas.microsoft.com/office/drawing/2014/main" val="20002"/>
                    </a:ext>
                  </a:extLst>
                </a:gridCol>
                <a:gridCol w="1140400">
                  <a:extLst>
                    <a:ext uri="{9D8B030D-6E8A-4147-A177-3AD203B41FA5}">
                      <a16:colId xmlns:a16="http://schemas.microsoft.com/office/drawing/2014/main" val="20003"/>
                    </a:ext>
                  </a:extLst>
                </a:gridCol>
                <a:gridCol w="1140400">
                  <a:extLst>
                    <a:ext uri="{9D8B030D-6E8A-4147-A177-3AD203B41FA5}">
                      <a16:colId xmlns:a16="http://schemas.microsoft.com/office/drawing/2014/main" val="20004"/>
                    </a:ext>
                  </a:extLst>
                </a:gridCol>
                <a:gridCol w="1140400">
                  <a:extLst>
                    <a:ext uri="{9D8B030D-6E8A-4147-A177-3AD203B41FA5}">
                      <a16:colId xmlns:a16="http://schemas.microsoft.com/office/drawing/2014/main" val="20005"/>
                    </a:ext>
                  </a:extLst>
                </a:gridCol>
                <a:gridCol w="1140400">
                  <a:extLst>
                    <a:ext uri="{9D8B030D-6E8A-4147-A177-3AD203B41FA5}">
                      <a16:colId xmlns:a16="http://schemas.microsoft.com/office/drawing/2014/main" val="20006"/>
                    </a:ext>
                  </a:extLst>
                </a:gridCol>
              </a:tblGrid>
              <a:tr h="265000">
                <a:tc>
                  <a:txBody>
                    <a:bodyPr/>
                    <a:lstStyle/>
                    <a:p>
                      <a:pPr marL="0" marR="0" lvl="0" indent="0" algn="l" rtl="0">
                        <a:lnSpc>
                          <a:spcPct val="90000"/>
                        </a:lnSpc>
                        <a:spcBef>
                          <a:spcPts val="0"/>
                        </a:spcBef>
                        <a:spcAft>
                          <a:spcPts val="0"/>
                        </a:spcAft>
                        <a:buClr>
                          <a:srgbClr val="000000"/>
                        </a:buClr>
                        <a:buSzPts val="1100"/>
                        <a:buFont typeface="Arial"/>
                        <a:buNone/>
                      </a:pPr>
                      <a:endParaRPr sz="1100" u="none" strike="noStrike" cap="none">
                        <a:latin typeface="Calibri"/>
                        <a:ea typeface="Calibri"/>
                        <a:cs typeface="Calibri"/>
                        <a:sym typeface="Calibri"/>
                      </a:endParaRPr>
                    </a:p>
                  </a:txBody>
                  <a:tcPr marL="66450" marR="0" marT="27000" marB="270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solidFill>
                          <a:schemeClr val="dk1"/>
                        </a:solidFill>
                        <a:latin typeface="Calibri"/>
                        <a:ea typeface="Calibri"/>
                        <a:cs typeface="Calibri"/>
                        <a:sym typeface="Calibri"/>
                      </a:endParaRPr>
                    </a:p>
                  </a:txBody>
                  <a:tcPr marL="33225" marR="33225" marT="27000" marB="27000" anchor="ctr">
                    <a:lnL w="9525" cap="flat" cmpd="sng">
                      <a:solidFill>
                        <a:srgbClr val="000000">
                          <a:alpha val="0"/>
                        </a:srgbClr>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solidFill>
                          <a:schemeClr val="dk1"/>
                        </a:solidFill>
                        <a:latin typeface="Calibri"/>
                        <a:ea typeface="Calibri"/>
                        <a:cs typeface="Calibri"/>
                        <a:sym typeface="Calibri"/>
                      </a:endParaRPr>
                    </a:p>
                  </a:txBody>
                  <a:tcPr marL="33225" marR="33225"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solidFill>
                          <a:schemeClr val="dk1"/>
                        </a:solidFill>
                        <a:latin typeface="Calibri"/>
                        <a:ea typeface="Calibri"/>
                        <a:cs typeface="Calibri"/>
                        <a:sym typeface="Calibri"/>
                      </a:endParaRPr>
                    </a:p>
                  </a:txBody>
                  <a:tcPr marL="33225" marR="33225"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solidFill>
                          <a:schemeClr val="dk1"/>
                        </a:solidFill>
                        <a:latin typeface="Calibri"/>
                        <a:ea typeface="Calibri"/>
                        <a:cs typeface="Calibri"/>
                        <a:sym typeface="Calibri"/>
                      </a:endParaRPr>
                    </a:p>
                  </a:txBody>
                  <a:tcPr marL="33225" marR="33225"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solidFill>
                          <a:schemeClr val="dk1"/>
                        </a:solidFill>
                        <a:latin typeface="Calibri"/>
                        <a:ea typeface="Calibri"/>
                        <a:cs typeface="Calibri"/>
                        <a:sym typeface="Calibri"/>
                      </a:endParaRPr>
                    </a:p>
                  </a:txBody>
                  <a:tcPr marL="33225" marR="33225"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solidFill>
                          <a:schemeClr val="dk1"/>
                        </a:solidFill>
                        <a:latin typeface="Calibri"/>
                        <a:ea typeface="Calibri"/>
                        <a:cs typeface="Calibri"/>
                        <a:sym typeface="Calibri"/>
                      </a:endParaRPr>
                    </a:p>
                  </a:txBody>
                  <a:tcPr marL="33225" marR="33225" marT="27000" marB="27000"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02125">
                <a:tc>
                  <a:txBody>
                    <a:bodyPr/>
                    <a:lstStyle/>
                    <a:p>
                      <a:pPr marL="0" marR="0" lvl="0" indent="0" algn="l"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latin typeface="Calibri"/>
                        <a:ea typeface="Calibri"/>
                        <a:cs typeface="Calibri"/>
                        <a:sym typeface="Calibri"/>
                      </a:endParaRPr>
                    </a:p>
                  </a:txBody>
                  <a:tcPr marL="66450" marR="33225" marT="27000" marB="27000" anchor="ctr">
                    <a:lnL w="9525" cap="flat" cmpd="sng">
                      <a:solidFill>
                        <a:srgbClr val="000000">
                          <a:alpha val="0"/>
                        </a:srgbClr>
                      </a:solidFill>
                      <a:prstDash val="solid"/>
                      <a:round/>
                      <a:headEnd type="none" w="sm" len="sm"/>
                      <a:tailEnd type="none" w="sm" len="sm"/>
                    </a:lnL>
                    <a:lnR w="28575"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02125">
                <a:tc>
                  <a:txBody>
                    <a:bodyPr/>
                    <a:lstStyle/>
                    <a:p>
                      <a:pPr marL="0" marR="0" lvl="0" indent="0" algn="l"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latin typeface="Calibri"/>
                        <a:ea typeface="Calibri"/>
                        <a:cs typeface="Calibri"/>
                        <a:sym typeface="Calibri"/>
                      </a:endParaRPr>
                    </a:p>
                  </a:txBody>
                  <a:tcPr marL="66450" marR="33225" marT="27000" marB="27000" anchor="ctr">
                    <a:lnL w="9525" cap="flat" cmpd="sng">
                      <a:solidFill>
                        <a:srgbClr val="000000">
                          <a:alpha val="0"/>
                        </a:srgbClr>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extLst>
                  <a:ext uri="{0D108BD9-81ED-4DB2-BD59-A6C34878D82A}">
                    <a16:rowId xmlns:a16="http://schemas.microsoft.com/office/drawing/2014/main" val="10002"/>
                  </a:ext>
                </a:extLst>
              </a:tr>
              <a:tr h="302125">
                <a:tc>
                  <a:txBody>
                    <a:bodyPr/>
                    <a:lstStyle/>
                    <a:p>
                      <a:pPr marL="0" marR="0" lvl="0" indent="0" algn="l"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latin typeface="Calibri"/>
                        <a:ea typeface="Calibri"/>
                        <a:cs typeface="Calibri"/>
                        <a:sym typeface="Calibri"/>
                      </a:endParaRPr>
                    </a:p>
                  </a:txBody>
                  <a:tcPr marL="66450" marR="33225" marT="27000" marB="27000" anchor="ctr">
                    <a:lnL w="9525" cap="flat" cmpd="sng">
                      <a:solidFill>
                        <a:srgbClr val="000000">
                          <a:alpha val="0"/>
                        </a:srgbClr>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r h="302125">
                <a:tc>
                  <a:txBody>
                    <a:bodyPr/>
                    <a:lstStyle/>
                    <a:p>
                      <a:pPr marL="0" marR="0" lvl="0" indent="0" algn="l"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latin typeface="Calibri"/>
                        <a:ea typeface="Calibri"/>
                        <a:cs typeface="Calibri"/>
                        <a:sym typeface="Calibri"/>
                      </a:endParaRPr>
                    </a:p>
                  </a:txBody>
                  <a:tcPr marL="66450" marR="33225" marT="27000" marB="27000" anchor="ctr">
                    <a:lnL w="9525" cap="flat" cmpd="sng">
                      <a:solidFill>
                        <a:srgbClr val="000000">
                          <a:alpha val="0"/>
                        </a:srgbClr>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5CCC6"/>
                    </a:solidFill>
                  </a:tcPr>
                </a:tc>
                <a:extLst>
                  <a:ext uri="{0D108BD9-81ED-4DB2-BD59-A6C34878D82A}">
                    <a16:rowId xmlns:a16="http://schemas.microsoft.com/office/drawing/2014/main" val="10004"/>
                  </a:ext>
                </a:extLst>
              </a:tr>
              <a:tr h="302125">
                <a:tc>
                  <a:txBody>
                    <a:bodyPr/>
                    <a:lstStyle/>
                    <a:p>
                      <a:pPr marL="0" marR="0" lvl="0" indent="0" algn="l"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latin typeface="Calibri"/>
                        <a:ea typeface="Calibri"/>
                        <a:cs typeface="Calibri"/>
                        <a:sym typeface="Calibri"/>
                      </a:endParaRPr>
                    </a:p>
                  </a:txBody>
                  <a:tcPr marL="66450" marR="33225" marT="27000" marB="27000" anchor="ctr">
                    <a:lnL w="9525" cap="flat" cmpd="sng">
                      <a:solidFill>
                        <a:srgbClr val="000000">
                          <a:alpha val="0"/>
                        </a:srgbClr>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solidFill>
                  </a:tcPr>
                </a:tc>
                <a:extLst>
                  <a:ext uri="{0D108BD9-81ED-4DB2-BD59-A6C34878D82A}">
                    <a16:rowId xmlns:a16="http://schemas.microsoft.com/office/drawing/2014/main" val="10005"/>
                  </a:ext>
                </a:extLst>
              </a:tr>
              <a:tr h="302125">
                <a:tc>
                  <a:txBody>
                    <a:bodyPr/>
                    <a:lstStyle/>
                    <a:p>
                      <a:pPr marL="0" marR="0" lvl="0" indent="0" algn="l" rtl="0">
                        <a:lnSpc>
                          <a:spcPct val="90000"/>
                        </a:lnSpc>
                        <a:spcBef>
                          <a:spcPts val="0"/>
                        </a:spcBef>
                        <a:spcAft>
                          <a:spcPts val="0"/>
                        </a:spcAft>
                        <a:buClr>
                          <a:srgbClr val="000000"/>
                        </a:buClr>
                        <a:buSzPts val="1100"/>
                        <a:buFont typeface="Arial"/>
                        <a:buNone/>
                      </a:pPr>
                      <a:r>
                        <a:rPr lang="fr-FR" sz="1100" u="none" strike="noStrike" cap="none"/>
                        <a:t>Texte</a:t>
                      </a:r>
                      <a:endParaRPr sz="1100" u="none" strike="noStrike" cap="none">
                        <a:latin typeface="Calibri"/>
                        <a:ea typeface="Calibri"/>
                        <a:cs typeface="Calibri"/>
                        <a:sym typeface="Calibri"/>
                      </a:endParaRPr>
                    </a:p>
                  </a:txBody>
                  <a:tcPr marL="66450" marR="33225" marT="27000" marB="27000" anchor="ctr">
                    <a:lnL w="9525" cap="flat" cmpd="sng">
                      <a:solidFill>
                        <a:srgbClr val="000000">
                          <a:alpha val="0"/>
                        </a:srgbClr>
                      </a:solidFill>
                      <a:prstDash val="solid"/>
                      <a:round/>
                      <a:headEnd type="none" w="sm" len="sm"/>
                      <a:tailEnd type="none" w="sm" len="sm"/>
                    </a:lnL>
                    <a:lnR w="2857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2857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5CCC6"/>
                    </a:solidFill>
                  </a:tcPr>
                </a:tc>
                <a:tc>
                  <a:txBody>
                    <a:bodyPr/>
                    <a:lstStyle/>
                    <a:p>
                      <a:pPr marL="63500" marR="0" lvl="0" indent="-63500" algn="l" rtl="0">
                        <a:lnSpc>
                          <a:spcPct val="90000"/>
                        </a:lnSpc>
                        <a:spcBef>
                          <a:spcPts val="0"/>
                        </a:spcBef>
                        <a:spcAft>
                          <a:spcPts val="0"/>
                        </a:spcAft>
                        <a:buClr>
                          <a:schemeClr val="dk1"/>
                        </a:buClr>
                        <a:buSzPts val="800"/>
                        <a:buFont typeface="Noto Sans Symbols"/>
                        <a:buChar char="▪"/>
                      </a:pPr>
                      <a:r>
                        <a:rPr lang="fr-FR" sz="800" u="none" strike="noStrike" cap="none">
                          <a:solidFill>
                            <a:schemeClr val="dk1"/>
                          </a:solidFill>
                          <a:latin typeface="Calibri"/>
                          <a:ea typeface="Calibri"/>
                          <a:cs typeface="Calibri"/>
                          <a:sym typeface="Calibri"/>
                        </a:rPr>
                        <a:t>Texte</a:t>
                      </a:r>
                      <a:endParaRPr sz="1100" u="none" strike="noStrike" cap="none"/>
                    </a:p>
                  </a:txBody>
                  <a:tcPr marL="66450" marR="0" marT="27000" marB="27000"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5CCC6"/>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82"/>
          <p:cNvSpPr txBox="1">
            <a:spLocks noGrp="1"/>
          </p:cNvSpPr>
          <p:nvPr>
            <p:ph type="title"/>
          </p:nvPr>
        </p:nvSpPr>
        <p:spPr>
          <a:xfrm>
            <a:off x="417634" y="166688"/>
            <a:ext cx="83088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t>Fiche démarche</a:t>
            </a:r>
            <a:endParaRPr/>
          </a:p>
        </p:txBody>
      </p:sp>
      <p:sp>
        <p:nvSpPr>
          <p:cNvPr id="824" name="Google Shape;824;p82"/>
          <p:cNvSpPr/>
          <p:nvPr/>
        </p:nvSpPr>
        <p:spPr>
          <a:xfrm>
            <a:off x="4074421" y="889667"/>
            <a:ext cx="4584600" cy="230700"/>
          </a:xfrm>
          <a:prstGeom prst="rect">
            <a:avLst/>
          </a:prstGeom>
          <a:noFill/>
          <a:ln>
            <a:noFill/>
          </a:ln>
        </p:spPr>
        <p:txBody>
          <a:bodyPr spcFirstLastPara="1" wrap="square" lIns="62300" tIns="39550" rIns="62300" bIns="39550" anchor="ctr" anchorCtr="0">
            <a:noAutofit/>
          </a:bodyPr>
          <a:lstStyle/>
          <a:p>
            <a:pPr marL="228600" marR="0" lvl="0" indent="0" algn="l" rtl="0">
              <a:lnSpc>
                <a:spcPct val="90000"/>
              </a:lnSpc>
              <a:spcBef>
                <a:spcPts val="0"/>
              </a:spcBef>
              <a:spcAft>
                <a:spcPts val="0"/>
              </a:spcAft>
              <a:buClr>
                <a:srgbClr val="000000"/>
              </a:buClr>
              <a:buSzPts val="1200"/>
              <a:buFont typeface="Arial"/>
              <a:buNone/>
            </a:pPr>
            <a:r>
              <a:rPr lang="fr-FR" sz="1200" b="1" i="0" u="none" strike="noStrike" cap="none">
                <a:solidFill>
                  <a:schemeClr val="dk1"/>
                </a:solidFill>
                <a:latin typeface="Calibri"/>
                <a:ea typeface="Calibri"/>
                <a:cs typeface="Calibri"/>
                <a:sym typeface="Calibri"/>
              </a:rPr>
              <a:t>TRAVAUX À MENER</a:t>
            </a:r>
            <a:endParaRPr sz="1200" b="0" i="0" u="none" strike="noStrike" cap="none">
              <a:solidFill>
                <a:srgbClr val="000000"/>
              </a:solidFill>
              <a:latin typeface="Arial"/>
              <a:ea typeface="Arial"/>
              <a:cs typeface="Arial"/>
              <a:sym typeface="Arial"/>
            </a:endParaRPr>
          </a:p>
        </p:txBody>
      </p:sp>
      <p:sp>
        <p:nvSpPr>
          <p:cNvPr id="825" name="Google Shape;825;p82"/>
          <p:cNvSpPr/>
          <p:nvPr/>
        </p:nvSpPr>
        <p:spPr>
          <a:xfrm>
            <a:off x="507036" y="888292"/>
            <a:ext cx="3275700" cy="230700"/>
          </a:xfrm>
          <a:prstGeom prst="rect">
            <a:avLst/>
          </a:prstGeom>
          <a:solidFill>
            <a:schemeClr val="lt1"/>
          </a:solidFill>
          <a:ln>
            <a:noFill/>
          </a:ln>
        </p:spPr>
        <p:txBody>
          <a:bodyPr spcFirstLastPara="1" wrap="square" lIns="62300" tIns="39550" rIns="62300" bIns="39550" anchor="ctr" anchorCtr="0">
            <a:noAutofit/>
          </a:bodyPr>
          <a:lstStyle/>
          <a:p>
            <a:pPr marL="228600" marR="0" lvl="0" indent="0" algn="l" rtl="0">
              <a:lnSpc>
                <a:spcPct val="90000"/>
              </a:lnSpc>
              <a:spcBef>
                <a:spcPts val="0"/>
              </a:spcBef>
              <a:spcAft>
                <a:spcPts val="0"/>
              </a:spcAft>
              <a:buClr>
                <a:srgbClr val="000000"/>
              </a:buClr>
              <a:buSzPts val="1200"/>
              <a:buFont typeface="Arial"/>
              <a:buNone/>
            </a:pPr>
            <a:r>
              <a:rPr lang="fr-FR" sz="1200" b="1" i="0" u="none" strike="noStrike" cap="none">
                <a:solidFill>
                  <a:schemeClr val="dk1"/>
                </a:solidFill>
                <a:latin typeface="Calibri"/>
                <a:ea typeface="Calibri"/>
                <a:cs typeface="Calibri"/>
                <a:sym typeface="Calibri"/>
              </a:rPr>
              <a:t>OBJECTIFS</a:t>
            </a:r>
            <a:endParaRPr sz="1200" b="0" i="0" u="none" strike="noStrike" cap="none">
              <a:solidFill>
                <a:srgbClr val="000000"/>
              </a:solidFill>
              <a:latin typeface="Arial"/>
              <a:ea typeface="Arial"/>
              <a:cs typeface="Arial"/>
              <a:sym typeface="Arial"/>
            </a:endParaRPr>
          </a:p>
        </p:txBody>
      </p:sp>
      <p:sp>
        <p:nvSpPr>
          <p:cNvPr id="826" name="Google Shape;826;p82"/>
          <p:cNvSpPr/>
          <p:nvPr/>
        </p:nvSpPr>
        <p:spPr>
          <a:xfrm>
            <a:off x="507036" y="1182248"/>
            <a:ext cx="3275700" cy="787500"/>
          </a:xfrm>
          <a:prstGeom prst="rect">
            <a:avLst/>
          </a:prstGeom>
          <a:solidFill>
            <a:schemeClr val="lt1"/>
          </a:solid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sp>
        <p:nvSpPr>
          <p:cNvPr id="827" name="Google Shape;827;p82"/>
          <p:cNvSpPr/>
          <p:nvPr/>
        </p:nvSpPr>
        <p:spPr>
          <a:xfrm>
            <a:off x="4074421" y="1182248"/>
            <a:ext cx="4584600" cy="3508200"/>
          </a:xfrm>
          <a:prstGeom prst="rect">
            <a:avLst/>
          </a:prstGeom>
          <a:solidFill>
            <a:schemeClr val="lt1"/>
          </a:solidFill>
          <a:ln>
            <a:noFill/>
          </a:ln>
        </p:spPr>
        <p:txBody>
          <a:bodyPr spcFirstLastPara="1" wrap="square" lIns="62300" tIns="62300" rIns="31150" bIns="38475" anchor="t" anchorCtr="0">
            <a:noAutofit/>
          </a:bodyPr>
          <a:lstStyle/>
          <a:p>
            <a:pPr marL="152400" marR="0" lvl="0" indent="-152400" algn="l" rtl="0">
              <a:lnSpc>
                <a:spcPct val="90000"/>
              </a:lnSpc>
              <a:spcBef>
                <a:spcPts val="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88900" algn="l" rtl="0">
              <a:lnSpc>
                <a:spcPct val="90000"/>
              </a:lnSpc>
              <a:spcBef>
                <a:spcPts val="200"/>
              </a:spcBef>
              <a:spcAft>
                <a:spcPts val="0"/>
              </a:spcAft>
              <a:buClr>
                <a:srgbClr val="8A857E"/>
              </a:buClr>
              <a:buSzPts val="1000"/>
              <a:buFont typeface="Arial"/>
              <a:buNone/>
            </a:pPr>
            <a:endParaRPr sz="1000" b="0" i="0" u="none" strike="noStrike" cap="none">
              <a:solidFill>
                <a:srgbClr val="746458"/>
              </a:solidFill>
              <a:latin typeface="Calibri"/>
              <a:ea typeface="Calibri"/>
              <a:cs typeface="Calibri"/>
              <a:sym typeface="Calibri"/>
            </a:endParaRPr>
          </a:p>
          <a:p>
            <a:pPr marL="152400" marR="0" lvl="0" indent="-152400" algn="l" rtl="0">
              <a:lnSpc>
                <a:spcPct val="90000"/>
              </a:lnSpc>
              <a:spcBef>
                <a:spcPts val="50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88900" algn="l" rtl="0">
              <a:lnSpc>
                <a:spcPct val="90000"/>
              </a:lnSpc>
              <a:spcBef>
                <a:spcPts val="200"/>
              </a:spcBef>
              <a:spcAft>
                <a:spcPts val="0"/>
              </a:spcAft>
              <a:buClr>
                <a:srgbClr val="8A857E"/>
              </a:buClr>
              <a:buSzPts val="1000"/>
              <a:buFont typeface="Arial"/>
              <a:buNone/>
            </a:pPr>
            <a:endParaRPr sz="1000" b="0" i="0" u="none" strike="noStrike" cap="none">
              <a:solidFill>
                <a:srgbClr val="746458"/>
              </a:solidFill>
              <a:latin typeface="Calibri"/>
              <a:ea typeface="Calibri"/>
              <a:cs typeface="Calibri"/>
              <a:sym typeface="Calibri"/>
            </a:endParaRPr>
          </a:p>
          <a:p>
            <a:pPr marL="152400" marR="0" lvl="0" indent="-152400" algn="l" rtl="0">
              <a:lnSpc>
                <a:spcPct val="90000"/>
              </a:lnSpc>
              <a:spcBef>
                <a:spcPts val="50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88900" algn="l" rtl="0">
              <a:lnSpc>
                <a:spcPct val="90000"/>
              </a:lnSpc>
              <a:spcBef>
                <a:spcPts val="200"/>
              </a:spcBef>
              <a:spcAft>
                <a:spcPts val="0"/>
              </a:spcAft>
              <a:buClr>
                <a:srgbClr val="8A857E"/>
              </a:buClr>
              <a:buSzPts val="1000"/>
              <a:buFont typeface="Arial"/>
              <a:buNone/>
            </a:pPr>
            <a:endParaRPr sz="1000" b="0" i="0" u="none" strike="noStrike" cap="none">
              <a:solidFill>
                <a:srgbClr val="746458"/>
              </a:solidFill>
              <a:latin typeface="Calibri"/>
              <a:ea typeface="Calibri"/>
              <a:cs typeface="Calibri"/>
              <a:sym typeface="Calibri"/>
            </a:endParaRPr>
          </a:p>
          <a:p>
            <a:pPr marL="152400" marR="0" lvl="0" indent="-152400" algn="l" rtl="0">
              <a:lnSpc>
                <a:spcPct val="90000"/>
              </a:lnSpc>
              <a:spcBef>
                <a:spcPts val="50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88900" algn="l" rtl="0">
              <a:lnSpc>
                <a:spcPct val="90000"/>
              </a:lnSpc>
              <a:spcBef>
                <a:spcPts val="200"/>
              </a:spcBef>
              <a:spcAft>
                <a:spcPts val="0"/>
              </a:spcAft>
              <a:buClr>
                <a:srgbClr val="8A857E"/>
              </a:buClr>
              <a:buSzPts val="1000"/>
              <a:buFont typeface="Arial"/>
              <a:buNone/>
            </a:pPr>
            <a:endParaRPr sz="1000" b="0" i="0" u="none" strike="noStrike" cap="none">
              <a:solidFill>
                <a:srgbClr val="746458"/>
              </a:solidFill>
              <a:latin typeface="Calibri"/>
              <a:ea typeface="Calibri"/>
              <a:cs typeface="Calibri"/>
              <a:sym typeface="Calibri"/>
            </a:endParaRPr>
          </a:p>
          <a:p>
            <a:pPr marL="152400" marR="0" lvl="0" indent="-152400" algn="l" rtl="0">
              <a:lnSpc>
                <a:spcPct val="90000"/>
              </a:lnSpc>
              <a:spcBef>
                <a:spcPts val="50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88900" algn="l" rtl="0">
              <a:lnSpc>
                <a:spcPct val="90000"/>
              </a:lnSpc>
              <a:spcBef>
                <a:spcPts val="200"/>
              </a:spcBef>
              <a:spcAft>
                <a:spcPts val="0"/>
              </a:spcAft>
              <a:buClr>
                <a:srgbClr val="8A857E"/>
              </a:buClr>
              <a:buSzPts val="1000"/>
              <a:buFont typeface="Arial"/>
              <a:buNone/>
            </a:pPr>
            <a:endParaRPr sz="1000" b="0" i="0" u="none" strike="noStrike" cap="none">
              <a:solidFill>
                <a:srgbClr val="746458"/>
              </a:solidFill>
              <a:latin typeface="Calibri"/>
              <a:ea typeface="Calibri"/>
              <a:cs typeface="Calibri"/>
              <a:sym typeface="Calibri"/>
            </a:endParaRPr>
          </a:p>
          <a:p>
            <a:pPr marL="152400" marR="0" lvl="0" indent="-152400" algn="l" rtl="0">
              <a:lnSpc>
                <a:spcPct val="90000"/>
              </a:lnSpc>
              <a:spcBef>
                <a:spcPts val="50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88900" algn="l" rtl="0">
              <a:lnSpc>
                <a:spcPct val="90000"/>
              </a:lnSpc>
              <a:spcBef>
                <a:spcPts val="200"/>
              </a:spcBef>
              <a:spcAft>
                <a:spcPts val="0"/>
              </a:spcAft>
              <a:buClr>
                <a:srgbClr val="746457"/>
              </a:buClr>
              <a:buSzPts val="1000"/>
              <a:buFont typeface="Arial"/>
              <a:buNone/>
            </a:pPr>
            <a:endParaRPr sz="1000" b="1" i="0" u="none" strike="noStrike" cap="none">
              <a:solidFill>
                <a:schemeClr val="dk1"/>
              </a:solidFill>
              <a:latin typeface="Calibri"/>
              <a:ea typeface="Calibri"/>
              <a:cs typeface="Calibri"/>
              <a:sym typeface="Calibri"/>
            </a:endParaRPr>
          </a:p>
        </p:txBody>
      </p:sp>
      <p:sp>
        <p:nvSpPr>
          <p:cNvPr id="828" name="Google Shape;828;p82"/>
          <p:cNvSpPr/>
          <p:nvPr/>
        </p:nvSpPr>
        <p:spPr>
          <a:xfrm>
            <a:off x="507036" y="2113518"/>
            <a:ext cx="3275700" cy="230700"/>
          </a:xfrm>
          <a:prstGeom prst="rect">
            <a:avLst/>
          </a:prstGeom>
          <a:noFill/>
          <a:ln>
            <a:noFill/>
          </a:ln>
        </p:spPr>
        <p:txBody>
          <a:bodyPr spcFirstLastPara="1" wrap="square" lIns="62300" tIns="39550" rIns="62300" bIns="39550" anchor="ctr" anchorCtr="0">
            <a:noAutofit/>
          </a:bodyPr>
          <a:lstStyle/>
          <a:p>
            <a:pPr marL="228600" marR="0" lvl="0" indent="0" algn="l" rtl="0">
              <a:lnSpc>
                <a:spcPct val="90000"/>
              </a:lnSpc>
              <a:spcBef>
                <a:spcPts val="0"/>
              </a:spcBef>
              <a:spcAft>
                <a:spcPts val="0"/>
              </a:spcAft>
              <a:buClr>
                <a:srgbClr val="000000"/>
              </a:buClr>
              <a:buSzPts val="1200"/>
              <a:buFont typeface="Arial"/>
              <a:buNone/>
            </a:pPr>
            <a:r>
              <a:rPr lang="fr-FR" sz="1200" b="1" i="0" u="none" strike="noStrike" cap="none">
                <a:solidFill>
                  <a:schemeClr val="dk1"/>
                </a:solidFill>
                <a:latin typeface="Calibri"/>
                <a:ea typeface="Calibri"/>
                <a:cs typeface="Calibri"/>
                <a:sym typeface="Calibri"/>
              </a:rPr>
              <a:t>LIVRABLES</a:t>
            </a:r>
            <a:endParaRPr sz="1200" b="0" i="0" u="none" strike="noStrike" cap="none">
              <a:solidFill>
                <a:srgbClr val="000000"/>
              </a:solidFill>
              <a:latin typeface="Arial"/>
              <a:ea typeface="Arial"/>
              <a:cs typeface="Arial"/>
              <a:sym typeface="Arial"/>
            </a:endParaRPr>
          </a:p>
        </p:txBody>
      </p:sp>
      <p:sp>
        <p:nvSpPr>
          <p:cNvPr id="829" name="Google Shape;829;p82"/>
          <p:cNvSpPr/>
          <p:nvPr/>
        </p:nvSpPr>
        <p:spPr>
          <a:xfrm>
            <a:off x="507036" y="2404148"/>
            <a:ext cx="3275700" cy="876300"/>
          </a:xfrm>
          <a:prstGeom prst="rect">
            <a:avLst/>
          </a:prstGeom>
          <a:solidFill>
            <a:schemeClr val="lt1"/>
          </a:solid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88900" algn="l" rtl="0">
              <a:lnSpc>
                <a:spcPct val="90000"/>
              </a:lnSpc>
              <a:spcBef>
                <a:spcPts val="500"/>
              </a:spcBef>
              <a:spcAft>
                <a:spcPts val="0"/>
              </a:spcAft>
              <a:buClr>
                <a:schemeClr val="dk1"/>
              </a:buClr>
              <a:buSzPts val="1000"/>
              <a:buFont typeface="Noto Sans Symbols"/>
              <a:buNone/>
            </a:pPr>
            <a:endParaRPr sz="1000" b="0" i="0" u="none" strike="noStrike" cap="none">
              <a:solidFill>
                <a:schemeClr val="dk1"/>
              </a:solidFill>
              <a:latin typeface="Calibri"/>
              <a:ea typeface="Calibri"/>
              <a:cs typeface="Calibri"/>
              <a:sym typeface="Calibri"/>
            </a:endParaRPr>
          </a:p>
        </p:txBody>
      </p:sp>
      <p:sp>
        <p:nvSpPr>
          <p:cNvPr id="830" name="Google Shape;830;p82"/>
          <p:cNvSpPr/>
          <p:nvPr/>
        </p:nvSpPr>
        <p:spPr>
          <a:xfrm>
            <a:off x="507036" y="3424196"/>
            <a:ext cx="3275700" cy="230700"/>
          </a:xfrm>
          <a:prstGeom prst="rect">
            <a:avLst/>
          </a:prstGeom>
          <a:noFill/>
          <a:ln>
            <a:noFill/>
          </a:ln>
        </p:spPr>
        <p:txBody>
          <a:bodyPr spcFirstLastPara="1" wrap="square" lIns="62300" tIns="39550" rIns="62300" bIns="39550" anchor="ctr" anchorCtr="0">
            <a:noAutofit/>
          </a:bodyPr>
          <a:lstStyle/>
          <a:p>
            <a:pPr marL="228600" marR="0" lvl="0" indent="0" algn="l" rtl="0">
              <a:lnSpc>
                <a:spcPct val="90000"/>
              </a:lnSpc>
              <a:spcBef>
                <a:spcPts val="0"/>
              </a:spcBef>
              <a:spcAft>
                <a:spcPts val="0"/>
              </a:spcAft>
              <a:buClr>
                <a:srgbClr val="000000"/>
              </a:buClr>
              <a:buSzPts val="1200"/>
              <a:buFont typeface="Arial"/>
              <a:buNone/>
            </a:pPr>
            <a:r>
              <a:rPr lang="fr-FR" sz="1200" b="1" i="0" u="none" strike="noStrike" cap="none">
                <a:solidFill>
                  <a:schemeClr val="dk1"/>
                </a:solidFill>
                <a:latin typeface="Calibri"/>
                <a:ea typeface="Calibri"/>
                <a:cs typeface="Calibri"/>
                <a:sym typeface="Calibri"/>
              </a:rPr>
              <a:t>CONTRIBUTEURS</a:t>
            </a:r>
            <a:endParaRPr sz="1200" b="0" i="0" u="none" strike="noStrike" cap="none">
              <a:solidFill>
                <a:srgbClr val="000000"/>
              </a:solidFill>
              <a:latin typeface="Arial"/>
              <a:ea typeface="Arial"/>
              <a:cs typeface="Arial"/>
              <a:sym typeface="Arial"/>
            </a:endParaRPr>
          </a:p>
        </p:txBody>
      </p:sp>
      <p:sp>
        <p:nvSpPr>
          <p:cNvPr id="831" name="Google Shape;831;p82"/>
          <p:cNvSpPr/>
          <p:nvPr/>
        </p:nvSpPr>
        <p:spPr>
          <a:xfrm>
            <a:off x="507036" y="3719249"/>
            <a:ext cx="3275700" cy="971400"/>
          </a:xfrm>
          <a:prstGeom prst="rect">
            <a:avLst/>
          </a:prstGeom>
          <a:solidFill>
            <a:schemeClr val="lt1"/>
          </a:solidFill>
          <a:ln>
            <a:noFill/>
          </a:ln>
        </p:spPr>
        <p:txBody>
          <a:bodyPr spcFirstLastPara="1" wrap="square" lIns="62300" tIns="62300" rIns="62300" bIns="62300" anchor="t" anchorCtr="0">
            <a:noAutofit/>
          </a:bodyPr>
          <a:lstStyle/>
          <a:p>
            <a:pPr marL="152400" marR="0" lvl="0" indent="-152400" algn="l" rtl="0">
              <a:lnSpc>
                <a:spcPct val="90000"/>
              </a:lnSpc>
              <a:spcBef>
                <a:spcPts val="0"/>
              </a:spcBef>
              <a:spcAft>
                <a:spcPts val="0"/>
              </a:spcAft>
              <a:buClr>
                <a:schemeClr val="dk1"/>
              </a:buClr>
              <a:buSzPts val="1000"/>
              <a:buFont typeface="Noto Sans Symbols"/>
              <a:buChar char="▪"/>
            </a:pPr>
            <a:r>
              <a:rPr lang="fr-FR" sz="1000" b="0" i="0" u="none" strike="noStrike" cap="none">
                <a:solidFill>
                  <a:schemeClr val="dk1"/>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p:txBody>
      </p:sp>
      <p:cxnSp>
        <p:nvCxnSpPr>
          <p:cNvPr id="832" name="Google Shape;832;p82"/>
          <p:cNvCxnSpPr/>
          <p:nvPr/>
        </p:nvCxnSpPr>
        <p:spPr>
          <a:xfrm rot="10800000">
            <a:off x="506946" y="1119125"/>
            <a:ext cx="3275700" cy="0"/>
          </a:xfrm>
          <a:prstGeom prst="straightConnector1">
            <a:avLst/>
          </a:prstGeom>
          <a:noFill/>
          <a:ln w="19050" cap="flat" cmpd="sng">
            <a:solidFill>
              <a:srgbClr val="A29E9A"/>
            </a:solidFill>
            <a:prstDash val="solid"/>
            <a:round/>
            <a:headEnd type="none" w="sm" len="sm"/>
            <a:tailEnd type="none" w="sm" len="sm"/>
          </a:ln>
        </p:spPr>
      </p:cxnSp>
      <p:cxnSp>
        <p:nvCxnSpPr>
          <p:cNvPr id="833" name="Google Shape;833;p82"/>
          <p:cNvCxnSpPr/>
          <p:nvPr/>
        </p:nvCxnSpPr>
        <p:spPr>
          <a:xfrm rot="10800000">
            <a:off x="4074470" y="1120500"/>
            <a:ext cx="4584600" cy="0"/>
          </a:xfrm>
          <a:prstGeom prst="straightConnector1">
            <a:avLst/>
          </a:prstGeom>
          <a:noFill/>
          <a:ln w="19050" cap="flat" cmpd="sng">
            <a:solidFill>
              <a:srgbClr val="A29E9A"/>
            </a:solidFill>
            <a:prstDash val="solid"/>
            <a:round/>
            <a:headEnd type="none" w="sm" len="sm"/>
            <a:tailEnd type="none" w="sm" len="sm"/>
          </a:ln>
        </p:spPr>
      </p:cxnSp>
      <p:cxnSp>
        <p:nvCxnSpPr>
          <p:cNvPr id="834" name="Google Shape;834;p82"/>
          <p:cNvCxnSpPr/>
          <p:nvPr/>
        </p:nvCxnSpPr>
        <p:spPr>
          <a:xfrm rot="10800000">
            <a:off x="506946" y="2344351"/>
            <a:ext cx="3275700" cy="0"/>
          </a:xfrm>
          <a:prstGeom prst="straightConnector1">
            <a:avLst/>
          </a:prstGeom>
          <a:noFill/>
          <a:ln w="19050" cap="flat" cmpd="sng">
            <a:solidFill>
              <a:srgbClr val="A29E9A"/>
            </a:solidFill>
            <a:prstDash val="solid"/>
            <a:round/>
            <a:headEnd type="none" w="sm" len="sm"/>
            <a:tailEnd type="none" w="sm" len="sm"/>
          </a:ln>
        </p:spPr>
      </p:cxnSp>
      <p:cxnSp>
        <p:nvCxnSpPr>
          <p:cNvPr id="835" name="Google Shape;835;p82"/>
          <p:cNvCxnSpPr/>
          <p:nvPr/>
        </p:nvCxnSpPr>
        <p:spPr>
          <a:xfrm rot="10800000">
            <a:off x="506946" y="3655028"/>
            <a:ext cx="3275700" cy="0"/>
          </a:xfrm>
          <a:prstGeom prst="straightConnector1">
            <a:avLst/>
          </a:prstGeom>
          <a:noFill/>
          <a:ln w="19050" cap="flat" cmpd="sng">
            <a:solidFill>
              <a:srgbClr val="A29E9A"/>
            </a:solidFill>
            <a:prstDash val="solid"/>
            <a:round/>
            <a:headEnd type="none" w="sm" len="sm"/>
            <a:tailEnd type="none" w="sm" len="sm"/>
          </a:ln>
        </p:spPr>
      </p:cxnSp>
      <p:pic>
        <p:nvPicPr>
          <p:cNvPr id="836" name="Google Shape;836;p82"/>
          <p:cNvPicPr preferRelativeResize="0"/>
          <p:nvPr/>
        </p:nvPicPr>
        <p:blipFill rotWithShape="1">
          <a:blip r:embed="rId3">
            <a:alphaModFix/>
          </a:blip>
          <a:srcRect/>
          <a:stretch/>
        </p:blipFill>
        <p:spPr>
          <a:xfrm>
            <a:off x="542769" y="872726"/>
            <a:ext cx="188936" cy="188936"/>
          </a:xfrm>
          <a:prstGeom prst="rect">
            <a:avLst/>
          </a:prstGeom>
          <a:noFill/>
          <a:ln>
            <a:noFill/>
          </a:ln>
        </p:spPr>
      </p:pic>
      <p:pic>
        <p:nvPicPr>
          <p:cNvPr id="837" name="Google Shape;837;p82"/>
          <p:cNvPicPr preferRelativeResize="0"/>
          <p:nvPr/>
        </p:nvPicPr>
        <p:blipFill rotWithShape="1">
          <a:blip r:embed="rId4">
            <a:alphaModFix/>
          </a:blip>
          <a:srcRect/>
          <a:stretch/>
        </p:blipFill>
        <p:spPr>
          <a:xfrm>
            <a:off x="555254" y="2104972"/>
            <a:ext cx="192356" cy="192356"/>
          </a:xfrm>
          <a:prstGeom prst="rect">
            <a:avLst/>
          </a:prstGeom>
          <a:noFill/>
          <a:ln>
            <a:noFill/>
          </a:ln>
        </p:spPr>
      </p:pic>
      <p:pic>
        <p:nvPicPr>
          <p:cNvPr id="838" name="Google Shape;838;p82"/>
          <p:cNvPicPr preferRelativeResize="0"/>
          <p:nvPr/>
        </p:nvPicPr>
        <p:blipFill rotWithShape="1">
          <a:blip r:embed="rId5">
            <a:alphaModFix/>
          </a:blip>
          <a:srcRect/>
          <a:stretch/>
        </p:blipFill>
        <p:spPr>
          <a:xfrm>
            <a:off x="538932" y="3415500"/>
            <a:ext cx="195171" cy="195171"/>
          </a:xfrm>
          <a:prstGeom prst="rect">
            <a:avLst/>
          </a:prstGeom>
          <a:noFill/>
          <a:ln>
            <a:noFill/>
          </a:ln>
        </p:spPr>
      </p:pic>
      <p:pic>
        <p:nvPicPr>
          <p:cNvPr id="839" name="Google Shape;839;p82"/>
          <p:cNvPicPr preferRelativeResize="0"/>
          <p:nvPr/>
        </p:nvPicPr>
        <p:blipFill rotWithShape="1">
          <a:blip r:embed="rId6">
            <a:alphaModFix/>
          </a:blip>
          <a:srcRect/>
          <a:stretch/>
        </p:blipFill>
        <p:spPr>
          <a:xfrm>
            <a:off x="4098201" y="906476"/>
            <a:ext cx="184013" cy="18401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3"/>
          <p:cNvSpPr txBox="1">
            <a:spLocks noGrp="1"/>
          </p:cNvSpPr>
          <p:nvPr>
            <p:ph type="title"/>
          </p:nvPr>
        </p:nvSpPr>
        <p:spPr>
          <a:xfrm>
            <a:off x="417635" y="166688"/>
            <a:ext cx="8308200" cy="515400"/>
          </a:xfrm>
          <a:prstGeom prst="rect">
            <a:avLst/>
          </a:prstGeom>
          <a:noFill/>
          <a:ln>
            <a:noFill/>
          </a:ln>
        </p:spPr>
        <p:txBody>
          <a:bodyPr spcFirstLastPara="1" wrap="square" lIns="0" tIns="38475" rIns="15575" bIns="15575" anchor="b" anchorCtr="0">
            <a:noAutofit/>
          </a:bodyPr>
          <a:lstStyle/>
          <a:p>
            <a:pPr marL="0" lvl="0" indent="0" algn="l" rtl="0">
              <a:lnSpc>
                <a:spcPct val="90000"/>
              </a:lnSpc>
              <a:spcBef>
                <a:spcPts val="0"/>
              </a:spcBef>
              <a:spcAft>
                <a:spcPts val="0"/>
              </a:spcAft>
              <a:buSzPts val="1200"/>
              <a:buNone/>
            </a:pPr>
            <a:r>
              <a:rPr lang="fr-FR"/>
              <a:t>&lt; Titre de la mission &gt; (fiche référence 1 page)</a:t>
            </a:r>
            <a:endParaRPr/>
          </a:p>
        </p:txBody>
      </p:sp>
      <p:sp>
        <p:nvSpPr>
          <p:cNvPr id="846" name="Google Shape;846;p83"/>
          <p:cNvSpPr/>
          <p:nvPr/>
        </p:nvSpPr>
        <p:spPr>
          <a:xfrm>
            <a:off x="417635" y="1128125"/>
            <a:ext cx="3940800" cy="1293300"/>
          </a:xfrm>
          <a:prstGeom prst="rect">
            <a:avLst/>
          </a:prstGeom>
          <a:solidFill>
            <a:schemeClr val="lt1"/>
          </a:solidFill>
          <a:ln>
            <a:noFill/>
          </a:ln>
        </p:spPr>
        <p:txBody>
          <a:bodyPr spcFirstLastPara="1" wrap="square" lIns="62300" tIns="62300" rIns="31150" bIns="38475" anchor="t" anchorCtr="0">
            <a:noAutofit/>
          </a:bodyPr>
          <a:lstStyle/>
          <a:p>
            <a:pPr marL="152400" marR="0" lvl="0" indent="-152400" algn="l" rtl="0">
              <a:lnSpc>
                <a:spcPct val="90000"/>
              </a:lnSpc>
              <a:spcBef>
                <a:spcPts val="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Expliquer le contexte dans lequel Exton est intervenu </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Quels étaient les objectifs et enjeux ?</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152400" algn="l" rtl="0">
              <a:lnSpc>
                <a:spcPct val="90000"/>
              </a:lnSpc>
              <a:spcBef>
                <a:spcPts val="50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Quels étaient les décideurs / parties prenantes ?</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469900" marR="0" lvl="1" indent="-101600" algn="l" rtl="0">
              <a:lnSpc>
                <a:spcPct val="90000"/>
              </a:lnSpc>
              <a:spcBef>
                <a:spcPts val="0"/>
              </a:spcBef>
              <a:spcAft>
                <a:spcPts val="0"/>
              </a:spcAft>
              <a:buClr>
                <a:srgbClr val="746457"/>
              </a:buClr>
              <a:buSzPts val="900"/>
              <a:buFont typeface="Arial"/>
              <a:buNone/>
            </a:pPr>
            <a:endParaRPr sz="900" b="0" i="0" u="none" strike="noStrike" cap="none">
              <a:solidFill>
                <a:srgbClr val="746457"/>
              </a:solidFill>
              <a:latin typeface="Calibri"/>
              <a:ea typeface="Calibri"/>
              <a:cs typeface="Calibri"/>
              <a:sym typeface="Calibri"/>
            </a:endParaRPr>
          </a:p>
        </p:txBody>
      </p:sp>
      <p:sp>
        <p:nvSpPr>
          <p:cNvPr id="847" name="Google Shape;847;p83"/>
          <p:cNvSpPr/>
          <p:nvPr/>
        </p:nvSpPr>
        <p:spPr>
          <a:xfrm>
            <a:off x="417635" y="2685656"/>
            <a:ext cx="3940800" cy="2081100"/>
          </a:xfrm>
          <a:prstGeom prst="rect">
            <a:avLst/>
          </a:prstGeom>
          <a:solidFill>
            <a:schemeClr val="lt1"/>
          </a:solidFill>
          <a:ln>
            <a:noFill/>
          </a:ln>
        </p:spPr>
        <p:txBody>
          <a:bodyPr spcFirstLastPara="1" wrap="square" lIns="62300" tIns="62300" rIns="31150" bIns="38475" anchor="t" anchorCtr="0">
            <a:noAutofit/>
          </a:bodyPr>
          <a:lstStyle/>
          <a:p>
            <a:pPr marL="152400" marR="0" lvl="0" indent="-152400" algn="l" rtl="0">
              <a:lnSpc>
                <a:spcPct val="90000"/>
              </a:lnSpc>
              <a:spcBef>
                <a:spcPts val="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Présenter la démarche projet, avec éventuellement un graphique</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Les chantiers, les étapes, le planning</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Les modalités d‘animation</a:t>
            </a:r>
            <a:endParaRPr sz="1200" b="0" i="0" u="none" strike="noStrike" cap="none">
              <a:solidFill>
                <a:srgbClr val="000000"/>
              </a:solidFill>
              <a:latin typeface="Arial"/>
              <a:ea typeface="Arial"/>
              <a:cs typeface="Arial"/>
              <a:sym typeface="Arial"/>
            </a:endParaRPr>
          </a:p>
          <a:p>
            <a:pPr marL="4699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Eventuellement les instances de gouvernance/décision auxquelles le projet a été présenté</a:t>
            </a:r>
            <a:endParaRPr sz="1200" b="0" i="0" u="none" strike="noStrike" cap="none">
              <a:solidFill>
                <a:srgbClr val="000000"/>
              </a:solidFill>
              <a:latin typeface="Arial"/>
              <a:ea typeface="Arial"/>
              <a:cs typeface="Arial"/>
              <a:sym typeface="Arial"/>
            </a:endParaRPr>
          </a:p>
          <a:p>
            <a:pPr marL="152400" marR="0" lvl="0" indent="-88900" algn="l" rtl="0">
              <a:lnSpc>
                <a:spcPct val="90000"/>
              </a:lnSpc>
              <a:spcBef>
                <a:spcPts val="500"/>
              </a:spcBef>
              <a:spcAft>
                <a:spcPts val="0"/>
              </a:spcAft>
              <a:buClr>
                <a:schemeClr val="dk1"/>
              </a:buClr>
              <a:buSzPts val="1000"/>
              <a:buFont typeface="Noto Sans Symbols"/>
              <a:buNone/>
            </a:pPr>
            <a:endParaRPr sz="1000" b="1" i="0" u="none" strike="noStrike" cap="none">
              <a:solidFill>
                <a:schemeClr val="dk1"/>
              </a:solidFill>
              <a:latin typeface="Calibri"/>
              <a:ea typeface="Calibri"/>
              <a:cs typeface="Calibri"/>
              <a:sym typeface="Calibri"/>
            </a:endParaRPr>
          </a:p>
        </p:txBody>
      </p:sp>
      <p:sp>
        <p:nvSpPr>
          <p:cNvPr id="848" name="Google Shape;848;p83"/>
          <p:cNvSpPr/>
          <p:nvPr/>
        </p:nvSpPr>
        <p:spPr>
          <a:xfrm>
            <a:off x="4621805" y="872403"/>
            <a:ext cx="3883500" cy="205200"/>
          </a:xfrm>
          <a:prstGeom prst="rect">
            <a:avLst/>
          </a:prstGeom>
          <a:noFill/>
          <a:ln>
            <a:noFill/>
          </a:ln>
        </p:spPr>
        <p:txBody>
          <a:bodyPr spcFirstLastPara="1" wrap="square" lIns="62300" tIns="39550" rIns="62300" bIns="3955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fr-FR" sz="1200" b="1" i="0" u="none" strike="noStrike" cap="none">
                <a:solidFill>
                  <a:srgbClr val="263857"/>
                </a:solidFill>
                <a:latin typeface="Calibri"/>
                <a:ea typeface="Calibri"/>
                <a:cs typeface="Calibri"/>
                <a:sym typeface="Calibri"/>
              </a:rPr>
              <a:t>RÉSULTATS</a:t>
            </a:r>
            <a:endParaRPr sz="1200" b="0" i="0" u="none" strike="noStrike" cap="none">
              <a:solidFill>
                <a:srgbClr val="000000"/>
              </a:solidFill>
              <a:latin typeface="Arial"/>
              <a:ea typeface="Arial"/>
              <a:cs typeface="Arial"/>
              <a:sym typeface="Arial"/>
            </a:endParaRPr>
          </a:p>
        </p:txBody>
      </p:sp>
      <p:sp>
        <p:nvSpPr>
          <p:cNvPr id="849" name="Google Shape;849;p83"/>
          <p:cNvSpPr/>
          <p:nvPr/>
        </p:nvSpPr>
        <p:spPr>
          <a:xfrm>
            <a:off x="423957" y="872403"/>
            <a:ext cx="3934500" cy="205200"/>
          </a:xfrm>
          <a:prstGeom prst="rect">
            <a:avLst/>
          </a:prstGeom>
          <a:solidFill>
            <a:schemeClr val="lt1"/>
          </a:solidFill>
          <a:ln>
            <a:noFill/>
          </a:ln>
        </p:spPr>
        <p:txBody>
          <a:bodyPr spcFirstLastPara="1" wrap="square" lIns="62300" tIns="39550" rIns="62300" bIns="3955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fr-FR" sz="1200" b="1" i="0" u="none" strike="noStrike" cap="none">
                <a:solidFill>
                  <a:srgbClr val="263857"/>
                </a:solidFill>
                <a:latin typeface="Calibri"/>
                <a:ea typeface="Calibri"/>
                <a:cs typeface="Calibri"/>
                <a:sym typeface="Calibri"/>
              </a:rPr>
              <a:t>CONTEXTE ET OBJECTIFS</a:t>
            </a:r>
            <a:endParaRPr sz="1200" b="0" i="0" u="none" strike="noStrike" cap="none">
              <a:solidFill>
                <a:srgbClr val="000000"/>
              </a:solidFill>
              <a:latin typeface="Arial"/>
              <a:ea typeface="Arial"/>
              <a:cs typeface="Arial"/>
              <a:sym typeface="Arial"/>
            </a:endParaRPr>
          </a:p>
        </p:txBody>
      </p:sp>
      <p:cxnSp>
        <p:nvCxnSpPr>
          <p:cNvPr id="850" name="Google Shape;850;p83"/>
          <p:cNvCxnSpPr/>
          <p:nvPr/>
        </p:nvCxnSpPr>
        <p:spPr>
          <a:xfrm rot="10800000">
            <a:off x="423858" y="1084052"/>
            <a:ext cx="3934500" cy="0"/>
          </a:xfrm>
          <a:prstGeom prst="straightConnector1">
            <a:avLst/>
          </a:prstGeom>
          <a:noFill/>
          <a:ln w="19050" cap="flat" cmpd="sng">
            <a:solidFill>
              <a:srgbClr val="A29E9A"/>
            </a:solidFill>
            <a:prstDash val="solid"/>
            <a:round/>
            <a:headEnd type="none" w="sm" len="sm"/>
            <a:tailEnd type="none" w="sm" len="sm"/>
          </a:ln>
        </p:spPr>
      </p:cxnSp>
      <p:cxnSp>
        <p:nvCxnSpPr>
          <p:cNvPr id="851" name="Google Shape;851;p83"/>
          <p:cNvCxnSpPr/>
          <p:nvPr/>
        </p:nvCxnSpPr>
        <p:spPr>
          <a:xfrm flipH="1">
            <a:off x="4621846" y="1077545"/>
            <a:ext cx="4104000" cy="6600"/>
          </a:xfrm>
          <a:prstGeom prst="straightConnector1">
            <a:avLst/>
          </a:prstGeom>
          <a:noFill/>
          <a:ln w="19050" cap="flat" cmpd="sng">
            <a:solidFill>
              <a:srgbClr val="A29E9A"/>
            </a:solidFill>
            <a:prstDash val="solid"/>
            <a:round/>
            <a:headEnd type="none" w="sm" len="sm"/>
            <a:tailEnd type="none" w="sm" len="sm"/>
          </a:ln>
        </p:spPr>
      </p:cxnSp>
      <p:sp>
        <p:nvSpPr>
          <p:cNvPr id="852" name="Google Shape;852;p83"/>
          <p:cNvSpPr/>
          <p:nvPr/>
        </p:nvSpPr>
        <p:spPr>
          <a:xfrm>
            <a:off x="423957" y="2427332"/>
            <a:ext cx="3934500" cy="205200"/>
          </a:xfrm>
          <a:prstGeom prst="rect">
            <a:avLst/>
          </a:prstGeom>
          <a:solidFill>
            <a:schemeClr val="lt1"/>
          </a:solidFill>
          <a:ln>
            <a:noFill/>
          </a:ln>
        </p:spPr>
        <p:txBody>
          <a:bodyPr spcFirstLastPara="1" wrap="square" lIns="62300" tIns="39550" rIns="62300" bIns="3955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fr-FR" sz="1200" b="1" i="0" u="none" strike="noStrike" cap="none">
                <a:solidFill>
                  <a:srgbClr val="263857"/>
                </a:solidFill>
                <a:latin typeface="Calibri"/>
                <a:ea typeface="Calibri"/>
                <a:cs typeface="Calibri"/>
                <a:sym typeface="Calibri"/>
              </a:rPr>
              <a:t>DÉMARCHE</a:t>
            </a:r>
            <a:endParaRPr sz="1200" b="0" i="0" u="none" strike="noStrike" cap="none">
              <a:solidFill>
                <a:srgbClr val="000000"/>
              </a:solidFill>
              <a:latin typeface="Arial"/>
              <a:ea typeface="Arial"/>
              <a:cs typeface="Arial"/>
              <a:sym typeface="Arial"/>
            </a:endParaRPr>
          </a:p>
        </p:txBody>
      </p:sp>
      <p:cxnSp>
        <p:nvCxnSpPr>
          <p:cNvPr id="853" name="Google Shape;853;p83"/>
          <p:cNvCxnSpPr/>
          <p:nvPr/>
        </p:nvCxnSpPr>
        <p:spPr>
          <a:xfrm rot="10800000">
            <a:off x="423858" y="2638981"/>
            <a:ext cx="3934500" cy="0"/>
          </a:xfrm>
          <a:prstGeom prst="straightConnector1">
            <a:avLst/>
          </a:prstGeom>
          <a:noFill/>
          <a:ln w="19050" cap="flat" cmpd="sng">
            <a:solidFill>
              <a:srgbClr val="A29E9A"/>
            </a:solidFill>
            <a:prstDash val="solid"/>
            <a:round/>
            <a:headEnd type="none" w="sm" len="sm"/>
            <a:tailEnd type="none" w="sm" len="sm"/>
          </a:ln>
        </p:spPr>
      </p:cxnSp>
      <p:sp>
        <p:nvSpPr>
          <p:cNvPr id="854" name="Google Shape;854;p83"/>
          <p:cNvSpPr/>
          <p:nvPr/>
        </p:nvSpPr>
        <p:spPr>
          <a:xfrm>
            <a:off x="4621806" y="1128125"/>
            <a:ext cx="4104000" cy="3638700"/>
          </a:xfrm>
          <a:prstGeom prst="rect">
            <a:avLst/>
          </a:prstGeom>
          <a:solidFill>
            <a:schemeClr val="lt1"/>
          </a:solidFill>
          <a:ln>
            <a:noFill/>
          </a:ln>
        </p:spPr>
        <p:txBody>
          <a:bodyPr spcFirstLastPara="1" wrap="square" lIns="62300" tIns="62300" rIns="31150" bIns="38475" anchor="t" anchorCtr="0">
            <a:noAutofit/>
          </a:bodyPr>
          <a:lstStyle/>
          <a:p>
            <a:pPr marL="152400" marR="0" lvl="0" indent="-152400" algn="l" rtl="0">
              <a:lnSpc>
                <a:spcPct val="90000"/>
              </a:lnSpc>
              <a:spcBef>
                <a:spcPts val="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Présenter le bilan et les résultats du projet</a:t>
            </a:r>
            <a:endParaRPr sz="1200" b="0" i="0" u="none" strike="noStrike" cap="none">
              <a:solidFill>
                <a:srgbClr val="000000"/>
              </a:solidFill>
              <a:latin typeface="Arial"/>
              <a:ea typeface="Arial"/>
              <a:cs typeface="Arial"/>
              <a:sym typeface="Arial"/>
            </a:endParaRPr>
          </a:p>
          <a:p>
            <a:pPr marL="5461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5461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88900" algn="l" rtl="0">
              <a:lnSpc>
                <a:spcPct val="90000"/>
              </a:lnSpc>
              <a:spcBef>
                <a:spcPts val="500"/>
              </a:spcBef>
              <a:spcAft>
                <a:spcPts val="0"/>
              </a:spcAft>
              <a:buClr>
                <a:srgbClr val="13264A"/>
              </a:buClr>
              <a:buSzPts val="1000"/>
              <a:buFont typeface="Noto Sans Symbols"/>
              <a:buNone/>
            </a:pPr>
            <a:endParaRPr sz="1000" b="1" i="0" u="none" strike="noStrike" cap="none">
              <a:solidFill>
                <a:srgbClr val="13264A"/>
              </a:solidFill>
              <a:latin typeface="Calibri"/>
              <a:ea typeface="Calibri"/>
              <a:cs typeface="Calibri"/>
              <a:sym typeface="Calibri"/>
            </a:endParaRPr>
          </a:p>
          <a:p>
            <a:pPr marL="152400" marR="0" lvl="0" indent="-152400" algn="l" rtl="0">
              <a:lnSpc>
                <a:spcPct val="90000"/>
              </a:lnSpc>
              <a:spcBef>
                <a:spcPts val="500"/>
              </a:spcBef>
              <a:spcAft>
                <a:spcPts val="0"/>
              </a:spcAft>
              <a:buClr>
                <a:srgbClr val="13264A"/>
              </a:buClr>
              <a:buSzPts val="1000"/>
              <a:buFont typeface="Noto Sans Symbols"/>
              <a:buChar char="▪"/>
            </a:pPr>
            <a:r>
              <a:rPr lang="fr-FR" sz="1000" b="1" i="0" u="none" strike="noStrike" cap="none">
                <a:solidFill>
                  <a:srgbClr val="13264A"/>
                </a:solidFill>
                <a:latin typeface="Calibri"/>
                <a:ea typeface="Calibri"/>
                <a:cs typeface="Calibri"/>
                <a:sym typeface="Calibri"/>
              </a:rPr>
              <a:t>Illustrer par des exemples de livrables types (vignettes)</a:t>
            </a:r>
            <a:endParaRPr sz="1200" b="0" i="0" u="none" strike="noStrike" cap="none">
              <a:solidFill>
                <a:srgbClr val="000000"/>
              </a:solidFill>
              <a:latin typeface="Arial"/>
              <a:ea typeface="Arial"/>
              <a:cs typeface="Arial"/>
              <a:sym typeface="Arial"/>
            </a:endParaRPr>
          </a:p>
          <a:p>
            <a:pPr marL="5461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546100" marR="0" lvl="1" indent="-152400" algn="l" rtl="0">
              <a:lnSpc>
                <a:spcPct val="90000"/>
              </a:lnSpc>
              <a:spcBef>
                <a:spcPts val="200"/>
              </a:spcBef>
              <a:spcAft>
                <a:spcPts val="0"/>
              </a:spcAft>
              <a:buClr>
                <a:srgbClr val="8A857E"/>
              </a:buClr>
              <a:buSzPts val="1000"/>
              <a:buFont typeface="Arial"/>
              <a:buChar char="–"/>
            </a:pPr>
            <a:r>
              <a:rPr lang="fr-FR" sz="1000" b="0" i="0" u="none" strike="noStrike" cap="none">
                <a:solidFill>
                  <a:srgbClr val="746458"/>
                </a:solidFill>
                <a:latin typeface="Calibri"/>
                <a:ea typeface="Calibri"/>
                <a:cs typeface="Calibri"/>
                <a:sym typeface="Calibri"/>
              </a:rPr>
              <a:t>Texte</a:t>
            </a:r>
            <a:endParaRPr sz="1200" b="0" i="0" u="none" strike="noStrike" cap="none">
              <a:solidFill>
                <a:srgbClr val="000000"/>
              </a:solidFill>
              <a:latin typeface="Arial"/>
              <a:ea typeface="Arial"/>
              <a:cs typeface="Arial"/>
              <a:sym typeface="Arial"/>
            </a:endParaRPr>
          </a:p>
          <a:p>
            <a:pPr marL="152400" marR="0" lvl="0" indent="-88900" algn="l" rtl="0">
              <a:lnSpc>
                <a:spcPct val="90000"/>
              </a:lnSpc>
              <a:spcBef>
                <a:spcPts val="500"/>
              </a:spcBef>
              <a:spcAft>
                <a:spcPts val="0"/>
              </a:spcAft>
              <a:buClr>
                <a:srgbClr val="13264A"/>
              </a:buClr>
              <a:buSzPts val="1000"/>
              <a:buFont typeface="Noto Sans Symbols"/>
              <a:buNone/>
            </a:pPr>
            <a:endParaRPr sz="1000" b="1" i="0" u="none" strike="noStrike" cap="none">
              <a:solidFill>
                <a:srgbClr val="13264A"/>
              </a:solidFill>
              <a:latin typeface="Calibri"/>
              <a:ea typeface="Calibri"/>
              <a:cs typeface="Calibri"/>
              <a:sym typeface="Calibri"/>
            </a:endParaRPr>
          </a:p>
          <a:p>
            <a:pPr marL="152400" marR="0" lvl="0" indent="-88900" algn="l" rtl="0">
              <a:lnSpc>
                <a:spcPct val="90000"/>
              </a:lnSpc>
              <a:spcBef>
                <a:spcPts val="500"/>
              </a:spcBef>
              <a:spcAft>
                <a:spcPts val="0"/>
              </a:spcAft>
              <a:buClr>
                <a:schemeClr val="dk1"/>
              </a:buClr>
              <a:buSzPts val="1000"/>
              <a:buFont typeface="Noto Sans Symbols"/>
              <a:buNone/>
            </a:pPr>
            <a:endParaRPr sz="1000" b="1" i="0" u="none" strike="noStrike" cap="none">
              <a:solidFill>
                <a:schemeClr val="dk1"/>
              </a:solidFill>
              <a:latin typeface="Calibri"/>
              <a:ea typeface="Calibri"/>
              <a:cs typeface="Calibri"/>
              <a:sym typeface="Calibri"/>
            </a:endParaRPr>
          </a:p>
        </p:txBody>
      </p:sp>
      <p:sp>
        <p:nvSpPr>
          <p:cNvPr id="855" name="Google Shape;855;p83"/>
          <p:cNvSpPr/>
          <p:nvPr/>
        </p:nvSpPr>
        <p:spPr>
          <a:xfrm>
            <a:off x="6308948" y="124174"/>
            <a:ext cx="854400" cy="451500"/>
          </a:xfrm>
          <a:prstGeom prst="rect">
            <a:avLst/>
          </a:prstGeom>
          <a:solidFill>
            <a:schemeClr val="accent5"/>
          </a:solidFill>
          <a:ln w="19050" cap="flat" cmpd="sng">
            <a:solidFill>
              <a:schemeClr val="accent5"/>
            </a:solidFill>
            <a:prstDash val="solid"/>
            <a:round/>
            <a:headEnd type="none" w="sm" len="sm"/>
            <a:tailEnd type="none" w="sm" len="sm"/>
          </a:ln>
        </p:spPr>
        <p:txBody>
          <a:bodyPr spcFirstLastPara="1" wrap="square" lIns="62300" tIns="31150" rIns="62300" bIns="3115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fr-FR" sz="1200" b="1" i="0" u="none" strike="noStrike" cap="none">
                <a:solidFill>
                  <a:srgbClr val="263857"/>
                </a:solidFill>
                <a:latin typeface="Calibri"/>
                <a:ea typeface="Calibri"/>
                <a:cs typeface="Calibri"/>
                <a:sym typeface="Calibri"/>
              </a:rPr>
              <a:t>Logo client</a:t>
            </a:r>
            <a:endParaRPr sz="1200" b="0" i="0" u="none" strike="noStrike" cap="none">
              <a:solidFill>
                <a:srgbClr val="000000"/>
              </a:solidFill>
              <a:latin typeface="Arial"/>
              <a:ea typeface="Arial"/>
              <a:cs typeface="Arial"/>
              <a:sym typeface="Arial"/>
            </a:endParaRPr>
          </a:p>
        </p:txBody>
      </p:sp>
      <p:grpSp>
        <p:nvGrpSpPr>
          <p:cNvPr id="856" name="Google Shape;856;p83"/>
          <p:cNvGrpSpPr/>
          <p:nvPr/>
        </p:nvGrpSpPr>
        <p:grpSpPr>
          <a:xfrm rot="1310557">
            <a:off x="7502005" y="231293"/>
            <a:ext cx="1126447" cy="237343"/>
            <a:chOff x="6529998" y="1449733"/>
            <a:chExt cx="1148230" cy="301625"/>
          </a:xfrm>
        </p:grpSpPr>
        <p:sp>
          <p:nvSpPr>
            <p:cNvPr id="857" name="Google Shape;857;p83"/>
            <p:cNvSpPr/>
            <p:nvPr/>
          </p:nvSpPr>
          <p:spPr>
            <a:xfrm>
              <a:off x="6543080" y="1449733"/>
              <a:ext cx="1122067" cy="30162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3"/>
                </a:buClr>
                <a:buSzPts val="1200"/>
                <a:buFont typeface="Calibri"/>
                <a:buNone/>
              </a:pPr>
              <a:r>
                <a:rPr lang="fr-FR" sz="1200" b="1" i="0" u="none" strike="noStrike" cap="none">
                  <a:solidFill>
                    <a:schemeClr val="accent3"/>
                  </a:solidFill>
                  <a:latin typeface="Calibri"/>
                  <a:ea typeface="Calibri"/>
                  <a:cs typeface="Calibri"/>
                  <a:sym typeface="Calibri"/>
                </a:rPr>
                <a:t>CONFIDENTIEL</a:t>
              </a:r>
              <a:endParaRPr sz="1200" b="0" i="0" u="none" strike="noStrike" cap="none">
                <a:solidFill>
                  <a:srgbClr val="000000"/>
                </a:solidFill>
                <a:latin typeface="Arial"/>
                <a:ea typeface="Arial"/>
                <a:cs typeface="Arial"/>
                <a:sym typeface="Arial"/>
              </a:endParaRPr>
            </a:p>
          </p:txBody>
        </p:sp>
        <p:cxnSp>
          <p:nvCxnSpPr>
            <p:cNvPr id="858" name="Google Shape;858;p83"/>
            <p:cNvCxnSpPr/>
            <p:nvPr/>
          </p:nvCxnSpPr>
          <p:spPr>
            <a:xfrm>
              <a:off x="6529998" y="1714059"/>
              <a:ext cx="1148230" cy="0"/>
            </a:xfrm>
            <a:prstGeom prst="straightConnector1">
              <a:avLst/>
            </a:prstGeom>
            <a:noFill/>
            <a:ln w="38100" cap="flat" cmpd="sng">
              <a:solidFill>
                <a:schemeClr val="accent3"/>
              </a:solidFill>
              <a:prstDash val="solid"/>
              <a:round/>
              <a:headEnd type="none" w="sm" len="sm"/>
              <a:tailEnd type="none" w="sm" len="sm"/>
            </a:ln>
          </p:spPr>
        </p:cxnSp>
        <p:cxnSp>
          <p:nvCxnSpPr>
            <p:cNvPr id="859" name="Google Shape;859;p83"/>
            <p:cNvCxnSpPr/>
            <p:nvPr/>
          </p:nvCxnSpPr>
          <p:spPr>
            <a:xfrm>
              <a:off x="6529998" y="1476632"/>
              <a:ext cx="1148230" cy="0"/>
            </a:xfrm>
            <a:prstGeom prst="straightConnector1">
              <a:avLst/>
            </a:prstGeom>
            <a:noFill/>
            <a:ln w="38100" cap="flat" cmpd="sng">
              <a:solidFill>
                <a:schemeClr val="accent3"/>
              </a:solidFill>
              <a:prstDash val="solid"/>
              <a:round/>
              <a:headEnd type="none" w="sm" len="sm"/>
              <a:tailEnd type="none" w="sm" len="sm"/>
            </a:ln>
          </p:spPr>
        </p:cxnSp>
      </p:grpSp>
      <p:sp>
        <p:nvSpPr>
          <p:cNvPr id="860" name="Google Shape;860;p83"/>
          <p:cNvSpPr txBox="1"/>
          <p:nvPr/>
        </p:nvSpPr>
        <p:spPr>
          <a:xfrm>
            <a:off x="7282422" y="292271"/>
            <a:ext cx="320700" cy="216300"/>
          </a:xfrm>
          <a:prstGeom prst="rect">
            <a:avLst/>
          </a:prstGeom>
          <a:noFill/>
          <a:ln>
            <a:noFill/>
          </a:ln>
        </p:spPr>
        <p:txBody>
          <a:bodyPr spcFirstLastPara="1" wrap="square" lIns="62300" tIns="38475" rIns="62300" bIns="38475" anchor="t" anchorCtr="0">
            <a:spAutoFit/>
          </a:bodyPr>
          <a:lstStyle/>
          <a:p>
            <a:pPr marL="0" marR="0" lvl="0" indent="0" algn="l" rtl="0">
              <a:lnSpc>
                <a:spcPct val="90000"/>
              </a:lnSpc>
              <a:spcBef>
                <a:spcPts val="0"/>
              </a:spcBef>
              <a:spcAft>
                <a:spcPts val="0"/>
              </a:spcAft>
              <a:buClr>
                <a:srgbClr val="000000"/>
              </a:buClr>
              <a:buSzPts val="1000"/>
              <a:buFont typeface="Arial"/>
              <a:buNone/>
            </a:pPr>
            <a:r>
              <a:rPr lang="fr-FR" sz="1000" b="0" i="0" u="none" strike="noStrike" cap="none">
                <a:solidFill>
                  <a:schemeClr val="accent6"/>
                </a:solidFill>
                <a:latin typeface="Calibri"/>
                <a:ea typeface="Calibri"/>
                <a:cs typeface="Calibri"/>
                <a:sym typeface="Calibri"/>
              </a:rPr>
              <a:t>OU</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Contexte Avis Google &amp; Amazon (1/2)</a:t>
            </a:r>
            <a:endParaRPr/>
          </a:p>
        </p:txBody>
      </p:sp>
      <p:pic>
        <p:nvPicPr>
          <p:cNvPr id="123" name="Google Shape;123;p21"/>
          <p:cNvPicPr preferRelativeResize="0"/>
          <p:nvPr/>
        </p:nvPicPr>
        <p:blipFill>
          <a:blip r:embed="rId3">
            <a:alphaModFix/>
          </a:blip>
          <a:stretch>
            <a:fillRect/>
          </a:stretch>
        </p:blipFill>
        <p:spPr>
          <a:xfrm>
            <a:off x="5174625" y="879825"/>
            <a:ext cx="3780225" cy="1480225"/>
          </a:xfrm>
          <a:prstGeom prst="rect">
            <a:avLst/>
          </a:prstGeom>
          <a:noFill/>
          <a:ln>
            <a:noFill/>
          </a:ln>
          <a:effectLst>
            <a:outerShdw blurRad="57150" dist="19050" dir="5400000" algn="bl" rotWithShape="0">
              <a:srgbClr val="000000">
                <a:alpha val="50000"/>
              </a:srgbClr>
            </a:outerShdw>
          </a:effectLst>
        </p:spPr>
      </p:pic>
      <p:sp>
        <p:nvSpPr>
          <p:cNvPr id="124" name="Google Shape;124;p21"/>
          <p:cNvSpPr txBox="1">
            <a:spLocks noGrp="1"/>
          </p:cNvSpPr>
          <p:nvPr>
            <p:ph type="body" idx="1"/>
          </p:nvPr>
        </p:nvSpPr>
        <p:spPr>
          <a:xfrm>
            <a:off x="417625" y="816425"/>
            <a:ext cx="4059000" cy="39393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sz="1200" b="0"/>
              <a:t>Dans les avis Google et Amazon, des mots fréquents sont cités pour permettre aux utilisateurs de sélectionner les avis concernés.</a:t>
            </a:r>
            <a:endParaRPr sz="1200" b="0"/>
          </a:p>
          <a:p>
            <a:pPr marL="457200" lvl="0" indent="-304800" algn="l" rtl="0">
              <a:spcBef>
                <a:spcPts val="1000"/>
              </a:spcBef>
              <a:spcAft>
                <a:spcPts val="0"/>
              </a:spcAft>
              <a:buSzPts val="1200"/>
              <a:buChar char="-"/>
            </a:pPr>
            <a:r>
              <a:rPr lang="fr-FR" sz="1200" b="0"/>
              <a:t>Stopwords à retraiter</a:t>
            </a:r>
            <a:endParaRPr sz="1200" b="0"/>
          </a:p>
          <a:p>
            <a:pPr marL="457200" lvl="0" indent="-304800" algn="l" rtl="0">
              <a:spcBef>
                <a:spcPts val="0"/>
              </a:spcBef>
              <a:spcAft>
                <a:spcPts val="0"/>
              </a:spcAft>
              <a:buSzPts val="1200"/>
              <a:buChar char="-"/>
            </a:pPr>
            <a:r>
              <a:rPr lang="fr-FR" sz="1200" b="0"/>
              <a:t>Plusieurs mots ensemble (bigrammes, trigrammes) à détecter</a:t>
            </a:r>
            <a:endParaRPr sz="1200" b="0"/>
          </a:p>
          <a:p>
            <a:pPr marL="0" lvl="0" indent="0" algn="l" rtl="0">
              <a:spcBef>
                <a:spcPts val="1000"/>
              </a:spcBef>
              <a:spcAft>
                <a:spcPts val="0"/>
              </a:spcAft>
              <a:buNone/>
            </a:pPr>
            <a:endParaRPr sz="1200" b="0"/>
          </a:p>
          <a:p>
            <a:pPr marL="0" lvl="0" indent="0" algn="l" rtl="0">
              <a:spcBef>
                <a:spcPts val="1000"/>
              </a:spcBef>
              <a:spcAft>
                <a:spcPts val="0"/>
              </a:spcAft>
              <a:buNone/>
            </a:pPr>
            <a:r>
              <a:rPr lang="fr-FR" sz="1200" b="0"/>
              <a:t>→ faire mieux : </a:t>
            </a:r>
            <a:endParaRPr sz="1200" b="0"/>
          </a:p>
          <a:p>
            <a:pPr marL="457200" lvl="0" indent="-304800" algn="l" rtl="0">
              <a:spcBef>
                <a:spcPts val="1000"/>
              </a:spcBef>
              <a:spcAft>
                <a:spcPts val="0"/>
              </a:spcAft>
              <a:buSzPts val="1200"/>
              <a:buChar char="-"/>
            </a:pPr>
            <a:r>
              <a:rPr lang="fr-FR" sz="1200" b="0"/>
              <a:t>pour chaque mot-clé, on donne une note associée (soit la note de l’avis entier, soit mieux, évaluer le niveau de satisfaction pour ce mot-clé en particulier. Car dans un avis, on peut aborder plusieurs thèmes ou mots-clés, avec des niveaux de satisfaction différents, et la note finale est globale.)</a:t>
            </a:r>
            <a:endParaRPr sz="1200" b="0"/>
          </a:p>
          <a:p>
            <a:pPr marL="457200" lvl="0" indent="-304800" algn="l" rtl="0">
              <a:spcBef>
                <a:spcPts val="0"/>
              </a:spcBef>
              <a:spcAft>
                <a:spcPts val="0"/>
              </a:spcAft>
              <a:buSzPts val="1200"/>
              <a:buChar char="-"/>
            </a:pPr>
            <a:r>
              <a:rPr lang="fr-FR" sz="1200" b="0"/>
              <a:t>Détecter des termes similaires : espace de jeux et salle de jeux</a:t>
            </a:r>
            <a:endParaRPr sz="1200" b="0"/>
          </a:p>
        </p:txBody>
      </p:sp>
      <p:pic>
        <p:nvPicPr>
          <p:cNvPr id="125" name="Google Shape;125;p21"/>
          <p:cNvPicPr preferRelativeResize="0"/>
          <p:nvPr/>
        </p:nvPicPr>
        <p:blipFill rotWithShape="1">
          <a:blip r:embed="rId4">
            <a:alphaModFix/>
          </a:blip>
          <a:srcRect t="66187"/>
          <a:stretch/>
        </p:blipFill>
        <p:spPr>
          <a:xfrm>
            <a:off x="5768650" y="2429450"/>
            <a:ext cx="3133650" cy="875550"/>
          </a:xfrm>
          <a:prstGeom prst="rect">
            <a:avLst/>
          </a:prstGeom>
          <a:noFill/>
          <a:ln>
            <a:noFill/>
          </a:ln>
          <a:effectLst>
            <a:outerShdw blurRad="57150" dist="19050" dir="5400000" algn="bl" rotWithShape="0">
              <a:srgbClr val="000000">
                <a:alpha val="50000"/>
              </a:srgbClr>
            </a:outerShdw>
          </a:effectLst>
        </p:spPr>
      </p:pic>
      <p:pic>
        <p:nvPicPr>
          <p:cNvPr id="126" name="Google Shape;126;p21"/>
          <p:cNvPicPr preferRelativeResize="0"/>
          <p:nvPr/>
        </p:nvPicPr>
        <p:blipFill>
          <a:blip r:embed="rId5">
            <a:alphaModFix/>
          </a:blip>
          <a:stretch>
            <a:fillRect/>
          </a:stretch>
        </p:blipFill>
        <p:spPr>
          <a:xfrm>
            <a:off x="4800425" y="3374400"/>
            <a:ext cx="4154425" cy="12491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Contexte Avis Google &amp; Amazon (2/3)</a:t>
            </a:r>
            <a:endParaRPr/>
          </a:p>
        </p:txBody>
      </p:sp>
      <p:sp>
        <p:nvSpPr>
          <p:cNvPr id="133" name="Google Shape;133;p22"/>
          <p:cNvSpPr txBox="1">
            <a:spLocks noGrp="1"/>
          </p:cNvSpPr>
          <p:nvPr>
            <p:ph type="body" idx="1"/>
          </p:nvPr>
        </p:nvSpPr>
        <p:spPr>
          <a:xfrm>
            <a:off x="417625" y="901325"/>
            <a:ext cx="4460400" cy="39360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b="0"/>
              <a:t>Focus sur les stops words</a:t>
            </a:r>
            <a:endParaRPr b="0"/>
          </a:p>
          <a:p>
            <a:pPr marL="0" lvl="0" indent="0" algn="l" rtl="0">
              <a:spcBef>
                <a:spcPts val="1000"/>
              </a:spcBef>
              <a:spcAft>
                <a:spcPts val="0"/>
              </a:spcAft>
              <a:buNone/>
            </a:pPr>
            <a:r>
              <a:rPr lang="fr-FR" b="0"/>
              <a:t>Un nettoyage de “stop words” semble être réalisé.</a:t>
            </a:r>
            <a:endParaRPr b="0"/>
          </a:p>
          <a:p>
            <a:pPr marL="0" lvl="0" indent="0" algn="l" rtl="0">
              <a:spcBef>
                <a:spcPts val="1000"/>
              </a:spcBef>
              <a:spcAft>
                <a:spcPts val="0"/>
              </a:spcAft>
              <a:buNone/>
            </a:pPr>
            <a:r>
              <a:rPr lang="fr-FR" b="0"/>
              <a:t>Pour “très”, son utilité peut être discutable.</a:t>
            </a:r>
            <a:endParaRPr b="0"/>
          </a:p>
          <a:p>
            <a:pPr marL="0" lvl="0" indent="0" algn="l" rtl="0">
              <a:spcBef>
                <a:spcPts val="1000"/>
              </a:spcBef>
              <a:spcAft>
                <a:spcPts val="0"/>
              </a:spcAft>
              <a:buNone/>
            </a:pPr>
            <a:r>
              <a:rPr lang="fr-FR" b="0"/>
              <a:t>Ce produit est un meuble/une bibliothèque, donc le mot “meuble” pourrait être considéré comme un stop word.</a:t>
            </a:r>
            <a:endParaRPr b="0"/>
          </a:p>
          <a:p>
            <a:pPr marL="0" lvl="0" indent="0" algn="l" rtl="0">
              <a:spcBef>
                <a:spcPts val="1000"/>
              </a:spcBef>
              <a:spcAft>
                <a:spcPts val="0"/>
              </a:spcAft>
              <a:buNone/>
            </a:pPr>
            <a:r>
              <a:rPr lang="fr-FR" b="0"/>
              <a:t>Renseignements à tirer : même si Google et Amazon sont à la pointe en matière de R&amp;D en NLP, mais on voit que pour certains cas d’usage, des techniques simples sont toujours utilisées.</a:t>
            </a:r>
            <a:endParaRPr b="0"/>
          </a:p>
          <a:p>
            <a:pPr marL="0" lvl="0" indent="0" algn="l" rtl="0">
              <a:spcBef>
                <a:spcPts val="1000"/>
              </a:spcBef>
              <a:spcAft>
                <a:spcPts val="0"/>
              </a:spcAft>
              <a:buNone/>
            </a:pPr>
            <a:r>
              <a:rPr lang="fr-FR" b="0"/>
              <a:t>En pratique, les stops words sont de deux types</a:t>
            </a:r>
            <a:endParaRPr b="0"/>
          </a:p>
          <a:p>
            <a:pPr marL="457200" lvl="0" indent="-317500" algn="l" rtl="0">
              <a:spcBef>
                <a:spcPts val="1000"/>
              </a:spcBef>
              <a:spcAft>
                <a:spcPts val="0"/>
              </a:spcAft>
              <a:buSzPts val="1400"/>
              <a:buChar char="-"/>
            </a:pPr>
            <a:r>
              <a:rPr lang="fr-FR" b="0"/>
              <a:t>stop words génériques</a:t>
            </a:r>
            <a:endParaRPr b="0"/>
          </a:p>
          <a:p>
            <a:pPr marL="457200" lvl="0" indent="-317500" algn="l" rtl="0">
              <a:spcBef>
                <a:spcPts val="0"/>
              </a:spcBef>
              <a:spcAft>
                <a:spcPts val="0"/>
              </a:spcAft>
              <a:buSzPts val="1400"/>
              <a:buChar char="-"/>
            </a:pPr>
            <a:r>
              <a:rPr lang="fr-FR" b="0"/>
              <a:t>stop words par domaine</a:t>
            </a:r>
            <a:endParaRPr b="0"/>
          </a:p>
          <a:p>
            <a:pPr marL="0" lvl="0" indent="0" algn="l" rtl="0">
              <a:spcBef>
                <a:spcPts val="1000"/>
              </a:spcBef>
              <a:spcAft>
                <a:spcPts val="0"/>
              </a:spcAft>
              <a:buNone/>
            </a:pPr>
            <a:r>
              <a:rPr lang="fr-FR" b="0"/>
              <a:t>Et la fréquence permet de mettre en évidence la plupart d’entre eux…</a:t>
            </a:r>
            <a:endParaRPr b="0"/>
          </a:p>
        </p:txBody>
      </p:sp>
      <p:pic>
        <p:nvPicPr>
          <p:cNvPr id="134" name="Google Shape;134;p22"/>
          <p:cNvPicPr preferRelativeResize="0"/>
          <p:nvPr/>
        </p:nvPicPr>
        <p:blipFill>
          <a:blip r:embed="rId3">
            <a:alphaModFix/>
          </a:blip>
          <a:stretch>
            <a:fillRect/>
          </a:stretch>
        </p:blipFill>
        <p:spPr>
          <a:xfrm>
            <a:off x="5056675" y="1308725"/>
            <a:ext cx="3697825" cy="252604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417634" y="166688"/>
            <a:ext cx="8308800" cy="515400"/>
          </a:xfrm>
          <a:prstGeom prst="rect">
            <a:avLst/>
          </a:prstGeom>
        </p:spPr>
        <p:txBody>
          <a:bodyPr spcFirstLastPara="1" wrap="square" lIns="0" tIns="38475" rIns="15575" bIns="15575" anchor="b" anchorCtr="0">
            <a:noAutofit/>
          </a:bodyPr>
          <a:lstStyle/>
          <a:p>
            <a:pPr marL="0" lvl="0" indent="0" algn="l" rtl="0">
              <a:spcBef>
                <a:spcPts val="0"/>
              </a:spcBef>
              <a:spcAft>
                <a:spcPts val="0"/>
              </a:spcAft>
              <a:buNone/>
            </a:pPr>
            <a:r>
              <a:rPr lang="fr-FR"/>
              <a:t>Contexte Avis Google &amp; Amazon (3/3)</a:t>
            </a:r>
            <a:endParaRPr/>
          </a:p>
        </p:txBody>
      </p:sp>
      <p:sp>
        <p:nvSpPr>
          <p:cNvPr id="141" name="Google Shape;141;p23"/>
          <p:cNvSpPr txBox="1">
            <a:spLocks noGrp="1"/>
          </p:cNvSpPr>
          <p:nvPr>
            <p:ph type="body" idx="1"/>
          </p:nvPr>
        </p:nvSpPr>
        <p:spPr>
          <a:xfrm>
            <a:off x="417625" y="857975"/>
            <a:ext cx="3963900" cy="4024500"/>
          </a:xfrm>
          <a:prstGeom prst="rect">
            <a:avLst/>
          </a:prstGeom>
        </p:spPr>
        <p:txBody>
          <a:bodyPr spcFirstLastPara="1" wrap="square" lIns="62300" tIns="38475" rIns="31150" bIns="38475" anchor="t" anchorCtr="0">
            <a:noAutofit/>
          </a:bodyPr>
          <a:lstStyle/>
          <a:p>
            <a:pPr marL="0" lvl="0" indent="0" algn="l" rtl="0">
              <a:spcBef>
                <a:spcPts val="1000"/>
              </a:spcBef>
              <a:spcAft>
                <a:spcPts val="0"/>
              </a:spcAft>
              <a:buNone/>
            </a:pPr>
            <a:r>
              <a:rPr lang="fr-FR" sz="1200" b="0"/>
              <a:t>Sur Amazon, des thèmes semblent être détectés automatiquement à partir des avis. Ils sont ensuite proposés pour être notés, lorsqu’un client laisse un commentaire. Il est possible de supprimer les thèmes si le client ne les juge pas suffisamment pertinents.</a:t>
            </a:r>
            <a:endParaRPr sz="1200" b="0"/>
          </a:p>
          <a:p>
            <a:pPr marL="0" lvl="0" indent="0" algn="l" rtl="0">
              <a:spcBef>
                <a:spcPts val="1000"/>
              </a:spcBef>
              <a:spcAft>
                <a:spcPts val="0"/>
              </a:spcAft>
              <a:buNone/>
            </a:pPr>
            <a:r>
              <a:rPr lang="fr-FR" sz="1200" b="0"/>
              <a:t>À la fin, on a donc des notes pour des thèmes spécifiques.</a:t>
            </a:r>
            <a:endParaRPr sz="1200" b="0"/>
          </a:p>
          <a:p>
            <a:pPr marL="0" lvl="0" indent="0" algn="l" rtl="0">
              <a:spcBef>
                <a:spcPts val="1000"/>
              </a:spcBef>
              <a:spcAft>
                <a:spcPts val="0"/>
              </a:spcAft>
              <a:buNone/>
            </a:pPr>
            <a:r>
              <a:rPr lang="fr-FR" sz="1200" b="0"/>
              <a:t>Sur Google, on constate la même fonctionnalité, mais apparemment uniquement pour les hôtels. Et parfois, des phrases entières sont proposées.</a:t>
            </a:r>
            <a:endParaRPr sz="1200" b="0"/>
          </a:p>
          <a:p>
            <a:pPr marL="0" lvl="0" indent="0" algn="l" rtl="0">
              <a:spcBef>
                <a:spcPts val="1000"/>
              </a:spcBef>
              <a:spcAft>
                <a:spcPts val="0"/>
              </a:spcAft>
              <a:buNone/>
            </a:pPr>
            <a:endParaRPr sz="1200" b="0"/>
          </a:p>
          <a:p>
            <a:pPr marL="0" lvl="0" indent="0" algn="l" rtl="0">
              <a:spcBef>
                <a:spcPts val="1000"/>
              </a:spcBef>
              <a:spcAft>
                <a:spcPts val="0"/>
              </a:spcAft>
              <a:buNone/>
            </a:pPr>
            <a:r>
              <a:rPr lang="fr-FR" sz="1200" b="0"/>
              <a:t>Ainsi, on peut tirer les enseignements suivants :</a:t>
            </a:r>
            <a:endParaRPr sz="1200" b="0"/>
          </a:p>
          <a:p>
            <a:pPr marL="457200" lvl="0" indent="-304800" algn="l" rtl="0">
              <a:spcBef>
                <a:spcPts val="1000"/>
              </a:spcBef>
              <a:spcAft>
                <a:spcPts val="0"/>
              </a:spcAft>
              <a:buSzPts val="1200"/>
              <a:buChar char="-"/>
            </a:pPr>
            <a:r>
              <a:rPr lang="fr-FR" sz="1200" b="0"/>
              <a:t>La création des thèmes n’est pas facile et ne peut pas être automatisé.</a:t>
            </a:r>
            <a:endParaRPr sz="1200" b="0"/>
          </a:p>
          <a:p>
            <a:pPr marL="457200" lvl="0" indent="-304800" algn="l" rtl="0">
              <a:spcBef>
                <a:spcPts val="0"/>
              </a:spcBef>
              <a:spcAft>
                <a:spcPts val="0"/>
              </a:spcAft>
              <a:buSzPts val="1200"/>
              <a:buChar char="-"/>
            </a:pPr>
            <a:r>
              <a:rPr lang="fr-FR" sz="1200" b="0"/>
              <a:t>Les thèmes doivent être définis par des experts. Selon les produits, ils ne sont pas les mêmes.</a:t>
            </a:r>
            <a:endParaRPr sz="1200" b="0"/>
          </a:p>
        </p:txBody>
      </p:sp>
      <p:pic>
        <p:nvPicPr>
          <p:cNvPr id="142" name="Google Shape;142;p23"/>
          <p:cNvPicPr preferRelativeResize="0"/>
          <p:nvPr/>
        </p:nvPicPr>
        <p:blipFill>
          <a:blip r:embed="rId3">
            <a:alphaModFix/>
          </a:blip>
          <a:stretch>
            <a:fillRect/>
          </a:stretch>
        </p:blipFill>
        <p:spPr>
          <a:xfrm>
            <a:off x="7466998" y="587375"/>
            <a:ext cx="1518950" cy="2276301"/>
          </a:xfrm>
          <a:prstGeom prst="rect">
            <a:avLst/>
          </a:prstGeom>
          <a:noFill/>
          <a:ln>
            <a:noFill/>
          </a:ln>
          <a:effectLst>
            <a:outerShdw blurRad="57150" dist="19050" dir="5400000" algn="bl" rotWithShape="0">
              <a:srgbClr val="000000">
                <a:alpha val="50000"/>
              </a:srgbClr>
            </a:outerShdw>
          </a:effectLst>
        </p:spPr>
      </p:pic>
      <p:pic>
        <p:nvPicPr>
          <p:cNvPr id="143" name="Google Shape;143;p23"/>
          <p:cNvPicPr preferRelativeResize="0"/>
          <p:nvPr/>
        </p:nvPicPr>
        <p:blipFill rotWithShape="1">
          <a:blip r:embed="rId4">
            <a:alphaModFix/>
          </a:blip>
          <a:srcRect r="14317"/>
          <a:stretch/>
        </p:blipFill>
        <p:spPr>
          <a:xfrm>
            <a:off x="7545198" y="3286413"/>
            <a:ext cx="1440749" cy="1447099"/>
          </a:xfrm>
          <a:prstGeom prst="rect">
            <a:avLst/>
          </a:prstGeom>
          <a:noFill/>
          <a:ln>
            <a:noFill/>
          </a:ln>
          <a:effectLst>
            <a:outerShdw blurRad="57150" dist="19050" dir="5400000" algn="bl" rotWithShape="0">
              <a:srgbClr val="000000">
                <a:alpha val="50000"/>
              </a:srgbClr>
            </a:outerShdw>
          </a:effectLst>
        </p:spPr>
      </p:pic>
      <p:pic>
        <p:nvPicPr>
          <p:cNvPr id="144" name="Google Shape;144;p23"/>
          <p:cNvPicPr preferRelativeResize="0"/>
          <p:nvPr/>
        </p:nvPicPr>
        <p:blipFill rotWithShape="1">
          <a:blip r:embed="rId5">
            <a:alphaModFix/>
          </a:blip>
          <a:srcRect l="12792" t="3664" r="10101" b="9710"/>
          <a:stretch/>
        </p:blipFill>
        <p:spPr>
          <a:xfrm>
            <a:off x="6208987" y="637100"/>
            <a:ext cx="1160800" cy="2363151"/>
          </a:xfrm>
          <a:prstGeom prst="rect">
            <a:avLst/>
          </a:prstGeom>
          <a:noFill/>
          <a:ln>
            <a:noFill/>
          </a:ln>
          <a:effectLst>
            <a:outerShdw blurRad="57150" dist="19050" dir="5400000" algn="bl" rotWithShape="0">
              <a:srgbClr val="000000">
                <a:alpha val="50000"/>
              </a:srgbClr>
            </a:outerShdw>
          </a:effectLst>
        </p:spPr>
      </p:pic>
      <p:sp>
        <p:nvSpPr>
          <p:cNvPr id="145" name="Google Shape;145;p23"/>
          <p:cNvSpPr txBox="1">
            <a:spLocks noGrp="1"/>
          </p:cNvSpPr>
          <p:nvPr>
            <p:ph type="body" idx="1"/>
          </p:nvPr>
        </p:nvSpPr>
        <p:spPr>
          <a:xfrm>
            <a:off x="4946550" y="857975"/>
            <a:ext cx="1165200" cy="856500"/>
          </a:xfrm>
          <a:prstGeom prst="rect">
            <a:avLst/>
          </a:prstGeom>
          <a:ln w="9525" cap="flat" cmpd="sng">
            <a:solidFill>
              <a:srgbClr val="980000"/>
            </a:solidFill>
            <a:prstDash val="solid"/>
            <a:round/>
            <a:headEnd type="none" w="sm" len="sm"/>
            <a:tailEnd type="none" w="sm" len="sm"/>
          </a:ln>
        </p:spPr>
        <p:txBody>
          <a:bodyPr spcFirstLastPara="1" wrap="square" lIns="62300" tIns="38475" rIns="31150" bIns="38475" anchor="t" anchorCtr="0">
            <a:noAutofit/>
          </a:bodyPr>
          <a:lstStyle/>
          <a:p>
            <a:pPr marL="0" lvl="0" indent="0" algn="l" rtl="0">
              <a:spcBef>
                <a:spcPts val="1000"/>
              </a:spcBef>
              <a:spcAft>
                <a:spcPts val="0"/>
              </a:spcAft>
              <a:buNone/>
            </a:pPr>
            <a:r>
              <a:rPr lang="fr-FR" sz="800" b="0"/>
              <a:t>La proposition des critères est sans doute probabiliste. Et les thèmes sont indépendants. Car “facile à installer” et “facile à monter” sont similaires.</a:t>
            </a:r>
            <a:endParaRPr sz="800" b="0"/>
          </a:p>
        </p:txBody>
      </p:sp>
      <p:sp>
        <p:nvSpPr>
          <p:cNvPr id="146" name="Google Shape;146;p23"/>
          <p:cNvSpPr/>
          <p:nvPr/>
        </p:nvSpPr>
        <p:spPr>
          <a:xfrm>
            <a:off x="6208975" y="2420950"/>
            <a:ext cx="682500" cy="579300"/>
          </a:xfrm>
          <a:prstGeom prst="rect">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23"/>
          <p:cNvCxnSpPr>
            <a:stCxn id="145" idx="2"/>
            <a:endCxn id="146" idx="0"/>
          </p:cNvCxnSpPr>
          <p:nvPr/>
        </p:nvCxnSpPr>
        <p:spPr>
          <a:xfrm>
            <a:off x="5529150" y="1714475"/>
            <a:ext cx="1021200" cy="706500"/>
          </a:xfrm>
          <a:prstGeom prst="straightConnector1">
            <a:avLst/>
          </a:prstGeom>
          <a:noFill/>
          <a:ln w="9525" cap="flat" cmpd="sng">
            <a:solidFill>
              <a:srgbClr val="980000"/>
            </a:solidFill>
            <a:prstDash val="solid"/>
            <a:round/>
            <a:headEnd type="none" w="med" len="med"/>
            <a:tailEnd type="triangle" w="med" len="med"/>
          </a:ln>
        </p:spPr>
      </p:cxnSp>
      <p:pic>
        <p:nvPicPr>
          <p:cNvPr id="148" name="Google Shape;148;p23"/>
          <p:cNvPicPr preferRelativeResize="0"/>
          <p:nvPr/>
        </p:nvPicPr>
        <p:blipFill>
          <a:blip r:embed="rId6">
            <a:alphaModFix/>
          </a:blip>
          <a:stretch>
            <a:fillRect/>
          </a:stretch>
        </p:blipFill>
        <p:spPr>
          <a:xfrm>
            <a:off x="5888750" y="3093475"/>
            <a:ext cx="1718574" cy="1705975"/>
          </a:xfrm>
          <a:prstGeom prst="rect">
            <a:avLst/>
          </a:prstGeom>
          <a:noFill/>
          <a:ln>
            <a:noFill/>
          </a:ln>
          <a:effectLst>
            <a:outerShdw blurRad="57150" dist="19050" dir="5400000" algn="bl" rotWithShape="0">
              <a:srgbClr val="000000">
                <a:alpha val="50000"/>
              </a:srgbClr>
            </a:outerShdw>
          </a:effectLst>
        </p:spPr>
      </p:pic>
      <p:sp>
        <p:nvSpPr>
          <p:cNvPr id="149" name="Google Shape;149;p23"/>
          <p:cNvSpPr txBox="1">
            <a:spLocks noGrp="1"/>
          </p:cNvSpPr>
          <p:nvPr>
            <p:ph type="body" idx="1"/>
          </p:nvPr>
        </p:nvSpPr>
        <p:spPr>
          <a:xfrm>
            <a:off x="4572000" y="2831525"/>
            <a:ext cx="1165200" cy="788100"/>
          </a:xfrm>
          <a:prstGeom prst="rect">
            <a:avLst/>
          </a:prstGeom>
          <a:ln w="9525" cap="flat" cmpd="sng">
            <a:solidFill>
              <a:srgbClr val="980000"/>
            </a:solidFill>
            <a:prstDash val="solid"/>
            <a:round/>
            <a:headEnd type="none" w="sm" len="sm"/>
            <a:tailEnd type="none" w="sm" len="sm"/>
          </a:ln>
        </p:spPr>
        <p:txBody>
          <a:bodyPr spcFirstLastPara="1" wrap="square" lIns="62300" tIns="38475" rIns="31150" bIns="38475" anchor="t" anchorCtr="0">
            <a:noAutofit/>
          </a:bodyPr>
          <a:lstStyle/>
          <a:p>
            <a:pPr marL="0" lvl="0" indent="0" algn="l" rtl="0">
              <a:spcBef>
                <a:spcPts val="1000"/>
              </a:spcBef>
              <a:spcAft>
                <a:spcPts val="0"/>
              </a:spcAft>
              <a:buNone/>
            </a:pPr>
            <a:r>
              <a:rPr lang="fr-FR" sz="800" b="0"/>
              <a:t>Ces thèmes sous forme de phrases sont sûrement écrites en amont, puis une détection est réalisée avec des algorithmes de classification.</a:t>
            </a:r>
            <a:endParaRPr sz="800" b="0"/>
          </a:p>
        </p:txBody>
      </p:sp>
      <p:cxnSp>
        <p:nvCxnSpPr>
          <p:cNvPr id="150" name="Google Shape;150;p23"/>
          <p:cNvCxnSpPr>
            <a:stCxn id="149" idx="2"/>
            <a:endCxn id="148" idx="1"/>
          </p:cNvCxnSpPr>
          <p:nvPr/>
        </p:nvCxnSpPr>
        <p:spPr>
          <a:xfrm>
            <a:off x="5154600" y="3619625"/>
            <a:ext cx="734100" cy="326700"/>
          </a:xfrm>
          <a:prstGeom prst="straightConnector1">
            <a:avLst/>
          </a:prstGeom>
          <a:noFill/>
          <a:ln w="9525" cap="flat" cmpd="sng">
            <a:solidFill>
              <a:srgbClr val="98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blank">
  <a:themeElements>
    <a:clrScheme name="Exton 2016">
      <a:dk1>
        <a:srgbClr val="13264A"/>
      </a:dk1>
      <a:lt1>
        <a:srgbClr val="FFFFFF"/>
      </a:lt1>
      <a:dk2>
        <a:srgbClr val="D3CBC5"/>
      </a:dk2>
      <a:lt2>
        <a:srgbClr val="FFFFFF"/>
      </a:lt2>
      <a:accent1>
        <a:srgbClr val="3B547D"/>
      </a:accent1>
      <a:accent2>
        <a:srgbClr val="7D92AC"/>
      </a:accent2>
      <a:accent3>
        <a:srgbClr val="8A857E"/>
      </a:accent3>
      <a:accent4>
        <a:srgbClr val="A29E9A"/>
      </a:accent4>
      <a:accent5>
        <a:srgbClr val="E9E4E1"/>
      </a:accent5>
      <a:accent6>
        <a:srgbClr val="BA1C3A"/>
      </a:accent6>
      <a:hlink>
        <a:srgbClr val="386888"/>
      </a:hlink>
      <a:folHlink>
        <a:srgbClr val="A29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Exton 2016">
      <a:dk1>
        <a:srgbClr val="13264A"/>
      </a:dk1>
      <a:lt1>
        <a:srgbClr val="FFFFFF"/>
      </a:lt1>
      <a:dk2>
        <a:srgbClr val="D3CBC5"/>
      </a:dk2>
      <a:lt2>
        <a:srgbClr val="FFFFFF"/>
      </a:lt2>
      <a:accent1>
        <a:srgbClr val="3B547D"/>
      </a:accent1>
      <a:accent2>
        <a:srgbClr val="7D92AC"/>
      </a:accent2>
      <a:accent3>
        <a:srgbClr val="8A857E"/>
      </a:accent3>
      <a:accent4>
        <a:srgbClr val="A29E9A"/>
      </a:accent4>
      <a:accent5>
        <a:srgbClr val="E9E4E1"/>
      </a:accent5>
      <a:accent6>
        <a:srgbClr val="BA1C3A"/>
      </a:accent6>
      <a:hlink>
        <a:srgbClr val="386888"/>
      </a:hlink>
      <a:folHlink>
        <a:srgbClr val="A29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3323</Words>
  <Application>Microsoft Office PowerPoint</Application>
  <PresentationFormat>Affichage à l'écran (16:9)</PresentationFormat>
  <Paragraphs>672</Paragraphs>
  <Slides>69</Slides>
  <Notes>69</Notes>
  <HiddenSlides>7</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69</vt:i4>
      </vt:variant>
    </vt:vector>
  </HeadingPairs>
  <TitlesOfParts>
    <vt:vector size="75" baseType="lpstr">
      <vt:lpstr>Arial</vt:lpstr>
      <vt:lpstr>Calibri</vt:lpstr>
      <vt:lpstr>Courier New</vt:lpstr>
      <vt:lpstr>Noto Sans Symbols</vt:lpstr>
      <vt:lpstr>Times New Roman</vt:lpstr>
      <vt:lpstr>blank</vt:lpstr>
      <vt:lpstr>Groupe : DIA1 Noms : Nicolas BERLIOZ – Loick CUER</vt:lpstr>
      <vt:lpstr>Exemple de sommaire</vt:lpstr>
      <vt:lpstr>Objectif et contexte</vt:lpstr>
      <vt:lpstr>Présentation PowerPoint</vt:lpstr>
      <vt:lpstr>Présentation PowerPoint</vt:lpstr>
      <vt:lpstr>Présentation de la problématique</vt:lpstr>
      <vt:lpstr>Contexte Avis Google &amp; Amazon (1/2)</vt:lpstr>
      <vt:lpstr>Contexte Avis Google &amp; Amazon (2/3)</vt:lpstr>
      <vt:lpstr>Contexte Avis Google &amp; Amazon (3/3)</vt:lpstr>
      <vt:lpstr>Présentation PowerPoint</vt:lpstr>
      <vt:lpstr>Présentation des données</vt:lpstr>
      <vt:lpstr>Traduction</vt:lpstr>
      <vt:lpstr>Exemples d’observations</vt:lpstr>
      <vt:lpstr>Métriques utilisées</vt:lpstr>
      <vt:lpstr>Présentation PowerPoint</vt:lpstr>
      <vt:lpstr>Présentation PowerPoint</vt:lpstr>
      <vt:lpstr>Nettoyages simples</vt:lpstr>
      <vt:lpstr>Transformation/nettoyage des variables selon la nature des variables</vt:lpstr>
      <vt:lpstr>Synthèse des nettoyages réalisés</vt:lpstr>
      <vt:lpstr>Présentation PowerPoint</vt:lpstr>
      <vt:lpstr>Exploration globale des données</vt:lpstr>
      <vt:lpstr>Exploration des avis</vt:lpstr>
      <vt:lpstr>Présentation PowerPoint</vt:lpstr>
      <vt:lpstr>Création des embeddings avec l’approche self-supervisée</vt:lpstr>
      <vt:lpstr>Applications à réaliser</vt:lpstr>
      <vt:lpstr>Détection des métiers similaires et analyses des compétences (1/2)</vt:lpstr>
      <vt:lpstr>Détection de mots-similaires</vt:lpstr>
      <vt:lpstr>Présentation PowerPoint</vt:lpstr>
      <vt:lpstr>Synthèse des tâches</vt:lpstr>
      <vt:lpstr>Présentation PowerPoint</vt:lpstr>
      <vt:lpstr>Présentation PowerPoint</vt:lpstr>
      <vt:lpstr>Présentation des approches de modélisation</vt:lpstr>
      <vt:lpstr>Approches globales</vt:lpstr>
      <vt:lpstr>Mode d’emploi pour définir les thématiques</vt:lpstr>
      <vt:lpstr>Présentation PowerPoint</vt:lpstr>
      <vt:lpstr>Illustration LDA - Topic modeling</vt:lpstr>
      <vt:lpstr>Identification des thèmes : compléments avec word2vec</vt:lpstr>
      <vt:lpstr>Exemple d’analyses de commentaires concernant leur assureur idéal</vt:lpstr>
      <vt:lpstr>Analyse des thématiques en fonction des notes</vt:lpstr>
      <vt:lpstr>Exploration des commentaires</vt:lpstr>
      <vt:lpstr>Exemple d’annotations de textes</vt:lpstr>
      <vt:lpstr>Exemple de Food2vec (projet 1)</vt:lpstr>
      <vt:lpstr>Liste finale et usage</vt:lpstr>
      <vt:lpstr>Présentation PowerPoint</vt:lpstr>
      <vt:lpstr>Approche méthodologique</vt:lpstr>
      <vt:lpstr>Machine learning classique - classification et régression</vt:lpstr>
      <vt:lpstr>Analyse des erreurs</vt:lpstr>
      <vt:lpstr>Présentation PowerPoint</vt:lpstr>
      <vt:lpstr>Classification de textes avec Tensorflow</vt:lpstr>
      <vt:lpstr>Analyse des erreurs</vt:lpstr>
      <vt:lpstr>Classification de sentiment des avis IMBD (1/)</vt:lpstr>
      <vt:lpstr>Classification de sentiment des avis IMBD (1/)</vt:lpstr>
      <vt:lpstr>Exemple : classification de sentiment base IMBD</vt:lpstr>
      <vt:lpstr>Présentation PowerPoint</vt:lpstr>
      <vt:lpstr>Présentation PowerPoint</vt:lpstr>
      <vt:lpstr>Présentation PowerPoint</vt:lpstr>
      <vt:lpstr>Shap : données tabulaires</vt:lpstr>
      <vt:lpstr>Shap : text plot</vt:lpstr>
      <vt:lpstr>Shap : analyse de sentiments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Fiche démarche</vt:lpstr>
      <vt:lpstr>&lt; Titre de la mission &gt; (fiche référence 1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Groupe : DIA1 Noms : Nicolas BERLIOZ – Loick CUER</dc:title>
  <dc:creator>Loick Cuer</dc:creator>
  <cp:lastModifiedBy>CUER Loick</cp:lastModifiedBy>
  <cp:revision>1</cp:revision>
  <dcterms:modified xsi:type="dcterms:W3CDTF">2024-01-24T09:26:02Z</dcterms:modified>
</cp:coreProperties>
</file>